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x="18288000" cy="10287000"/>
  <p:notesSz cx="6858000" cy="9144000"/>
  <p:embeddedFontLst>
    <p:embeddedFont>
      <p:font typeface="Sergio Trendy" charset="1" panose="00000000000000000000"/>
      <p:regular r:id="rId42"/>
    </p:embeddedFont>
    <p:embeddedFont>
      <p:font typeface="Garet" charset="1" panose="00000000000000000000"/>
      <p:regular r:id="rId43"/>
    </p:embeddedFont>
    <p:embeddedFont>
      <p:font typeface="Garet Bold" charset="1" panose="00000000000000000000"/>
      <p:regular r:id="rId44"/>
    </p:embeddedFont>
    <p:embeddedFont>
      <p:font typeface="Open Sans" charset="1" panose="020B0606030504020204"/>
      <p:regular r:id="rId45"/>
    </p:embeddedFont>
    <p:embeddedFont>
      <p:font typeface="Open Sans Bold" charset="1" panose="020B0806030504020204"/>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11" Target="../media/image47.png" Type="http://schemas.openxmlformats.org/officeDocument/2006/relationships/image"/><Relationship Id="rId12" Target="../media/image48.png" Type="http://schemas.openxmlformats.org/officeDocument/2006/relationships/image"/><Relationship Id="rId2" Target="../media/image40.png" Type="http://schemas.openxmlformats.org/officeDocument/2006/relationships/image"/><Relationship Id="rId3" Target="../media/image41.sv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49.png" Type="http://schemas.openxmlformats.org/officeDocument/2006/relationships/image"/><Relationship Id="rId5" Target="../media/image50.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49.png" Type="http://schemas.openxmlformats.org/officeDocument/2006/relationships/image"/><Relationship Id="rId5" Target="../media/image50.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55.png" Type="http://schemas.openxmlformats.org/officeDocument/2006/relationships/image"/><Relationship Id="rId9" Target="../media/image5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7.png" Type="http://schemas.openxmlformats.org/officeDocument/2006/relationships/image"/><Relationship Id="rId5" Target="../media/image58.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7.png" Type="http://schemas.openxmlformats.org/officeDocument/2006/relationships/image"/><Relationship Id="rId11" Target="../media/image68.svg" Type="http://schemas.openxmlformats.org/officeDocument/2006/relationships/image"/><Relationship Id="rId12" Target="../media/image69.png" Type="http://schemas.openxmlformats.org/officeDocument/2006/relationships/image"/><Relationship Id="rId2" Target="../media/image59.png" Type="http://schemas.openxmlformats.org/officeDocument/2006/relationships/image"/><Relationship Id="rId3" Target="../media/image60.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63.png" Type="http://schemas.openxmlformats.org/officeDocument/2006/relationships/image"/><Relationship Id="rId7" Target="../media/image64.svg" Type="http://schemas.openxmlformats.org/officeDocument/2006/relationships/image"/><Relationship Id="rId8" Target="../media/image65.png" Type="http://schemas.openxmlformats.org/officeDocument/2006/relationships/image"/><Relationship Id="rId9" Target="../media/image66.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7.png" Type="http://schemas.openxmlformats.org/officeDocument/2006/relationships/image"/><Relationship Id="rId11" Target="../media/image68.svg" Type="http://schemas.openxmlformats.org/officeDocument/2006/relationships/image"/><Relationship Id="rId2" Target="../media/image59.png" Type="http://schemas.openxmlformats.org/officeDocument/2006/relationships/image"/><Relationship Id="rId3" Target="../media/image60.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63.png" Type="http://schemas.openxmlformats.org/officeDocument/2006/relationships/image"/><Relationship Id="rId7" Target="../media/image64.svg" Type="http://schemas.openxmlformats.org/officeDocument/2006/relationships/image"/><Relationship Id="rId8" Target="../media/image65.png" Type="http://schemas.openxmlformats.org/officeDocument/2006/relationships/image"/><Relationship Id="rId9" Target="../media/image66.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4.svg" Type="http://schemas.openxmlformats.org/officeDocument/2006/relationships/image"/><Relationship Id="rId12" Target="../media/image15.png" Type="http://schemas.openxmlformats.org/officeDocument/2006/relationships/image"/><Relationship Id="rId13" Target="../media/image16.svg" Type="http://schemas.openxmlformats.org/officeDocument/2006/relationships/image"/><Relationship Id="rId2" Target="../media/image29.png" Type="http://schemas.openxmlformats.org/officeDocument/2006/relationships/image"/><Relationship Id="rId3" Target="../media/image30.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70.png" Type="http://schemas.openxmlformats.org/officeDocument/2006/relationships/image"/><Relationship Id="rId9" Target="../media/image71.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2.png" Type="http://schemas.openxmlformats.org/officeDocument/2006/relationships/image"/><Relationship Id="rId5" Target="../media/image73.svg" Type="http://schemas.openxmlformats.org/officeDocument/2006/relationships/image"/><Relationship Id="rId6" Target="../media/image7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9.png" Type="http://schemas.openxmlformats.org/officeDocument/2006/relationships/image"/><Relationship Id="rId11" Target="../media/image80.png" Type="http://schemas.openxmlformats.org/officeDocument/2006/relationships/image"/><Relationship Id="rId2" Target="../media/image57.png" Type="http://schemas.openxmlformats.org/officeDocument/2006/relationships/image"/><Relationship Id="rId3" Target="../media/image58.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75.png" Type="http://schemas.openxmlformats.org/officeDocument/2006/relationships/image"/><Relationship Id="rId7" Target="../media/image76.svg" Type="http://schemas.openxmlformats.org/officeDocument/2006/relationships/image"/><Relationship Id="rId8" Target="../media/image77.png" Type="http://schemas.openxmlformats.org/officeDocument/2006/relationships/image"/><Relationship Id="rId9" Target="../media/image7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75.png" Type="http://schemas.openxmlformats.org/officeDocument/2006/relationships/image"/><Relationship Id="rId7" Target="../media/image76.svg" Type="http://schemas.openxmlformats.org/officeDocument/2006/relationships/image"/><Relationship Id="rId8" Target="../media/image77.png" Type="http://schemas.openxmlformats.org/officeDocument/2006/relationships/image"/><Relationship Id="rId9" Target="../media/image78.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1.png" Type="http://schemas.openxmlformats.org/officeDocument/2006/relationships/image"/><Relationship Id="rId3" Target="../media/image82.png" Type="http://schemas.openxmlformats.org/officeDocument/2006/relationships/image"/><Relationship Id="rId4" Target="../media/image8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4.svg" Type="http://schemas.openxmlformats.org/officeDocument/2006/relationships/image"/><Relationship Id="rId12" Target="../media/image15.png" Type="http://schemas.openxmlformats.org/officeDocument/2006/relationships/image"/><Relationship Id="rId13" Target="../media/image16.svg" Type="http://schemas.openxmlformats.org/officeDocument/2006/relationships/image"/><Relationship Id="rId2" Target="../media/image29.png" Type="http://schemas.openxmlformats.org/officeDocument/2006/relationships/image"/><Relationship Id="rId3" Target="../media/image30.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70.png" Type="http://schemas.openxmlformats.org/officeDocument/2006/relationships/image"/><Relationship Id="rId9" Target="../media/image71.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5.png" Type="http://schemas.openxmlformats.org/officeDocument/2006/relationships/image"/><Relationship Id="rId3" Target="../media/image86.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12" Target="../media/image25.png" Type="http://schemas.openxmlformats.org/officeDocument/2006/relationships/image"/><Relationship Id="rId13" Target="../media/image26.svg" Type="http://schemas.openxmlformats.org/officeDocument/2006/relationships/image"/><Relationship Id="rId14" Target="../media/image27.png" Type="http://schemas.openxmlformats.org/officeDocument/2006/relationships/image"/><Relationship Id="rId15" Target="../media/image28.svg" Type="http://schemas.openxmlformats.org/officeDocument/2006/relationships/image"/><Relationship Id="rId16" Target="../media/image29.png" Type="http://schemas.openxmlformats.org/officeDocument/2006/relationships/image"/><Relationship Id="rId17" Target="../media/image30.svg" Type="http://schemas.openxmlformats.org/officeDocument/2006/relationships/image"/><Relationship Id="rId18" Target="../media/image13.png" Type="http://schemas.openxmlformats.org/officeDocument/2006/relationships/image"/><Relationship Id="rId19" Target="../media/image14.sv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8.png" Type="http://schemas.openxmlformats.org/officeDocument/2006/relationships/image"/><Relationship Id="rId3" Target="../media/image89.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0.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1.png" Type="http://schemas.openxmlformats.org/officeDocument/2006/relationships/image"/><Relationship Id="rId3" Target="../media/image92.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3.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4.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4.png" Type="http://schemas.openxmlformats.org/officeDocument/2006/relationships/image"/><Relationship Id="rId7" Target="../media/image3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6.png" Type="http://schemas.openxmlformats.org/officeDocument/2006/relationships/image"/><Relationship Id="rId7" Target="../media/image3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8.png" Type="http://schemas.openxmlformats.org/officeDocument/2006/relationships/image"/><Relationship Id="rId7" Target="../media/image3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11" Target="../media/image47.png" Type="http://schemas.openxmlformats.org/officeDocument/2006/relationships/image"/><Relationship Id="rId2" Target="../media/image40.png" Type="http://schemas.openxmlformats.org/officeDocument/2006/relationships/image"/><Relationship Id="rId3" Target="../media/image41.sv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svg" Type="http://schemas.openxmlformats.org/officeDocument/2006/relationships/image"/><Relationship Id="rId11" Target="../media/image46.png" Type="http://schemas.openxmlformats.org/officeDocument/2006/relationships/image"/><Relationship Id="rId2" Target="../media/image40.png" Type="http://schemas.openxmlformats.org/officeDocument/2006/relationships/image"/><Relationship Id="rId3" Target="../media/image41.sv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47.png" Type="http://schemas.openxmlformats.org/officeDocument/2006/relationships/image"/><Relationship Id="rId9" Target="../media/image4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B6C471"/>
        </a:solidFill>
      </p:bgPr>
    </p:bg>
    <p:spTree>
      <p:nvGrpSpPr>
        <p:cNvPr id="1" name=""/>
        <p:cNvGrpSpPr/>
        <p:nvPr/>
      </p:nvGrpSpPr>
      <p:grpSpPr>
        <a:xfrm>
          <a:off x="0" y="0"/>
          <a:ext cx="0" cy="0"/>
          <a:chOff x="0" y="0"/>
          <a:chExt cx="0" cy="0"/>
        </a:xfrm>
      </p:grpSpPr>
      <p:grpSp>
        <p:nvGrpSpPr>
          <p:cNvPr name="Group 2" id="2"/>
          <p:cNvGrpSpPr/>
          <p:nvPr/>
        </p:nvGrpSpPr>
        <p:grpSpPr>
          <a:xfrm rot="0">
            <a:off x="6628429" y="-1088629"/>
            <a:ext cx="12182061" cy="12373732"/>
            <a:chOff x="0" y="0"/>
            <a:chExt cx="16242748" cy="16498310"/>
          </a:xfrm>
        </p:grpSpPr>
        <p:sp>
          <p:nvSpPr>
            <p:cNvPr name="Freeform 3" id="3"/>
            <p:cNvSpPr/>
            <p:nvPr/>
          </p:nvSpPr>
          <p:spPr>
            <a:xfrm flipH="false" flipV="false" rot="1008972">
              <a:off x="6036703" y="6020690"/>
              <a:ext cx="5581267" cy="4353388"/>
            </a:xfrm>
            <a:custGeom>
              <a:avLst/>
              <a:gdLst/>
              <a:ahLst/>
              <a:cxnLst/>
              <a:rect r="r" b="b" t="t" l="l"/>
              <a:pathLst>
                <a:path h="4353388" w="5581267">
                  <a:moveTo>
                    <a:pt x="0" y="0"/>
                  </a:moveTo>
                  <a:lnTo>
                    <a:pt x="5581267" y="0"/>
                  </a:lnTo>
                  <a:lnTo>
                    <a:pt x="5581267" y="4353388"/>
                  </a:lnTo>
                  <a:lnTo>
                    <a:pt x="0" y="43533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800180" y="888514"/>
              <a:ext cx="4656358" cy="7173661"/>
            </a:xfrm>
            <a:custGeom>
              <a:avLst/>
              <a:gdLst/>
              <a:ahLst/>
              <a:cxnLst/>
              <a:rect r="r" b="b" t="t" l="l"/>
              <a:pathLst>
                <a:path h="7173661" w="4656358">
                  <a:moveTo>
                    <a:pt x="0" y="0"/>
                  </a:moveTo>
                  <a:lnTo>
                    <a:pt x="4656358" y="0"/>
                  </a:lnTo>
                  <a:lnTo>
                    <a:pt x="4656358" y="7173662"/>
                  </a:lnTo>
                  <a:lnTo>
                    <a:pt x="0" y="71736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633421" y="193824"/>
              <a:ext cx="5020330" cy="5976584"/>
            </a:xfrm>
            <a:custGeom>
              <a:avLst/>
              <a:gdLst/>
              <a:ahLst/>
              <a:cxnLst/>
              <a:rect r="r" b="b" t="t" l="l"/>
              <a:pathLst>
                <a:path h="5976584" w="5020330">
                  <a:moveTo>
                    <a:pt x="0" y="0"/>
                  </a:moveTo>
                  <a:lnTo>
                    <a:pt x="5020330" y="0"/>
                  </a:lnTo>
                  <a:lnTo>
                    <a:pt x="5020330" y="5976584"/>
                  </a:lnTo>
                  <a:lnTo>
                    <a:pt x="0" y="59765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4596253" y="3450529"/>
              <a:ext cx="1646494" cy="7422720"/>
            </a:xfrm>
            <a:custGeom>
              <a:avLst/>
              <a:gdLst/>
              <a:ahLst/>
              <a:cxnLst/>
              <a:rect r="r" b="b" t="t" l="l"/>
              <a:pathLst>
                <a:path h="7422720" w="1646494">
                  <a:moveTo>
                    <a:pt x="0" y="0"/>
                  </a:moveTo>
                  <a:lnTo>
                    <a:pt x="1646495" y="0"/>
                  </a:lnTo>
                  <a:lnTo>
                    <a:pt x="1646495" y="7422720"/>
                  </a:lnTo>
                  <a:lnTo>
                    <a:pt x="0" y="74227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2756198" y="11599189"/>
              <a:ext cx="3411569" cy="4899121"/>
            </a:xfrm>
            <a:custGeom>
              <a:avLst/>
              <a:gdLst/>
              <a:ahLst/>
              <a:cxnLst/>
              <a:rect r="r" b="b" t="t" l="l"/>
              <a:pathLst>
                <a:path h="4899121" w="3411569">
                  <a:moveTo>
                    <a:pt x="0" y="0"/>
                  </a:moveTo>
                  <a:lnTo>
                    <a:pt x="3411570" y="0"/>
                  </a:lnTo>
                  <a:lnTo>
                    <a:pt x="3411570" y="4899121"/>
                  </a:lnTo>
                  <a:lnTo>
                    <a:pt x="0" y="489912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2700000">
              <a:off x="4847954" y="5073779"/>
              <a:ext cx="2000471" cy="7335062"/>
            </a:xfrm>
            <a:custGeom>
              <a:avLst/>
              <a:gdLst/>
              <a:ahLst/>
              <a:cxnLst/>
              <a:rect r="r" b="b" t="t" l="l"/>
              <a:pathLst>
                <a:path h="7335062" w="2000471">
                  <a:moveTo>
                    <a:pt x="0" y="0"/>
                  </a:moveTo>
                  <a:lnTo>
                    <a:pt x="2000471" y="0"/>
                  </a:lnTo>
                  <a:lnTo>
                    <a:pt x="2000471" y="7335062"/>
                  </a:lnTo>
                  <a:lnTo>
                    <a:pt x="0" y="733506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true" flipV="false" rot="0">
              <a:off x="7024030" y="11372473"/>
              <a:ext cx="5732168" cy="4043784"/>
            </a:xfrm>
            <a:custGeom>
              <a:avLst/>
              <a:gdLst/>
              <a:ahLst/>
              <a:cxnLst/>
              <a:rect r="r" b="b" t="t" l="l"/>
              <a:pathLst>
                <a:path h="4043784" w="5732168">
                  <a:moveTo>
                    <a:pt x="5732168" y="0"/>
                  </a:moveTo>
                  <a:lnTo>
                    <a:pt x="0" y="0"/>
                  </a:lnTo>
                  <a:lnTo>
                    <a:pt x="0" y="4043784"/>
                  </a:lnTo>
                  <a:lnTo>
                    <a:pt x="5732168" y="4043784"/>
                  </a:lnTo>
                  <a:lnTo>
                    <a:pt x="5732168"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11478074" y="7325021"/>
              <a:ext cx="3574758" cy="4274168"/>
            </a:xfrm>
            <a:custGeom>
              <a:avLst/>
              <a:gdLst/>
              <a:ahLst/>
              <a:cxnLst/>
              <a:rect r="r" b="b" t="t" l="l"/>
              <a:pathLst>
                <a:path h="4274168" w="3574758">
                  <a:moveTo>
                    <a:pt x="0" y="0"/>
                  </a:moveTo>
                  <a:lnTo>
                    <a:pt x="3574759" y="0"/>
                  </a:lnTo>
                  <a:lnTo>
                    <a:pt x="3574759" y="4274168"/>
                  </a:lnTo>
                  <a:lnTo>
                    <a:pt x="0" y="427416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0">
              <a:off x="0" y="0"/>
              <a:ext cx="5095160" cy="4215087"/>
            </a:xfrm>
            <a:custGeom>
              <a:avLst/>
              <a:gdLst/>
              <a:ahLst/>
              <a:cxnLst/>
              <a:rect r="r" b="b" t="t" l="l"/>
              <a:pathLst>
                <a:path h="4215087" w="5095160">
                  <a:moveTo>
                    <a:pt x="0" y="0"/>
                  </a:moveTo>
                  <a:lnTo>
                    <a:pt x="5095160" y="0"/>
                  </a:lnTo>
                  <a:lnTo>
                    <a:pt x="5095160" y="4215087"/>
                  </a:lnTo>
                  <a:lnTo>
                    <a:pt x="0" y="421508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sp>
        <p:nvSpPr>
          <p:cNvPr name="TextBox 12" id="12"/>
          <p:cNvSpPr txBox="true"/>
          <p:nvPr/>
        </p:nvSpPr>
        <p:spPr>
          <a:xfrm rot="0">
            <a:off x="1028700" y="1162050"/>
            <a:ext cx="6898571" cy="8229600"/>
          </a:xfrm>
          <a:prstGeom prst="rect">
            <a:avLst/>
          </a:prstGeom>
        </p:spPr>
        <p:txBody>
          <a:bodyPr anchor="t" rtlCol="false" tIns="0" lIns="0" bIns="0" rIns="0">
            <a:spAutoFit/>
          </a:bodyPr>
          <a:lstStyle/>
          <a:p>
            <a:pPr algn="l">
              <a:lnSpc>
                <a:spcPts val="6599"/>
              </a:lnSpc>
            </a:pPr>
            <a:r>
              <a:rPr lang="en-US" sz="5999">
                <a:solidFill>
                  <a:srgbClr val="002F15"/>
                </a:solidFill>
                <a:latin typeface="Sergio Trendy"/>
                <a:ea typeface="Sergio Trendy"/>
                <a:cs typeface="Sergio Trendy"/>
                <a:sym typeface="Sergio Trendy"/>
              </a:rPr>
              <a:t>Assessing stability of dietary habits over time: </a:t>
            </a:r>
          </a:p>
          <a:p>
            <a:pPr algn="l">
              <a:lnSpc>
                <a:spcPts val="6599"/>
              </a:lnSpc>
            </a:pPr>
            <a:r>
              <a:rPr lang="en-US" sz="5999">
                <a:solidFill>
                  <a:srgbClr val="FEFEFE"/>
                </a:solidFill>
                <a:latin typeface="Sergio Trendy"/>
                <a:ea typeface="Sergio Trendy"/>
                <a:cs typeface="Sergio Trendy"/>
                <a:sym typeface="Sergio Trendy"/>
              </a:rPr>
              <a:t>An Italian network of studies mimicking the general population</a:t>
            </a:r>
          </a:p>
        </p:txBody>
      </p:sp>
      <p:sp>
        <p:nvSpPr>
          <p:cNvPr name="TextBox 13" id="13"/>
          <p:cNvSpPr txBox="true"/>
          <p:nvPr/>
        </p:nvSpPr>
        <p:spPr>
          <a:xfrm rot="0">
            <a:off x="10001608" y="7184148"/>
            <a:ext cx="6963221" cy="1461356"/>
          </a:xfrm>
          <a:prstGeom prst="rect">
            <a:avLst/>
          </a:prstGeom>
        </p:spPr>
        <p:txBody>
          <a:bodyPr anchor="t" rtlCol="false" tIns="0" lIns="0" bIns="0" rIns="0">
            <a:spAutoFit/>
          </a:bodyPr>
          <a:lstStyle/>
          <a:p>
            <a:pPr algn="l">
              <a:lnSpc>
                <a:spcPts val="3977"/>
              </a:lnSpc>
            </a:pPr>
            <a:r>
              <a:rPr lang="en-US" sz="2841">
                <a:solidFill>
                  <a:srgbClr val="000000"/>
                </a:solidFill>
                <a:latin typeface="Sergio Trendy"/>
                <a:ea typeface="Sergio Trendy"/>
                <a:cs typeface="Sergio Trendy"/>
                <a:sym typeface="Sergio Trendy"/>
              </a:rPr>
              <a:t>Sara Peri </a:t>
            </a:r>
          </a:p>
          <a:p>
            <a:pPr algn="l">
              <a:lnSpc>
                <a:spcPts val="3977"/>
              </a:lnSpc>
            </a:pPr>
            <a:r>
              <a:rPr lang="en-US" sz="2841">
                <a:solidFill>
                  <a:srgbClr val="000000"/>
                </a:solidFill>
                <a:latin typeface="Sergio Trendy"/>
                <a:ea typeface="Sergio Trendy"/>
                <a:cs typeface="Sergio Trendy"/>
                <a:sym typeface="Sergio Trendy"/>
              </a:rPr>
              <a:t>Alessandra  Valentina Espejo Rivas</a:t>
            </a:r>
          </a:p>
          <a:p>
            <a:pPr algn="l">
              <a:lnSpc>
                <a:spcPts val="3977"/>
              </a:lnSpc>
            </a:pPr>
            <a:r>
              <a:rPr lang="en-US" sz="2841">
                <a:solidFill>
                  <a:srgbClr val="000000"/>
                </a:solidFill>
                <a:latin typeface="Sergio Trendy"/>
                <a:ea typeface="Sergio Trendy"/>
                <a:cs typeface="Sergio Trendy"/>
                <a:sym typeface="Sergio Trendy"/>
              </a:rPr>
              <a:t>Alessandro Cantoni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0D4"/>
        </a:solidFill>
      </p:bgPr>
    </p:bg>
    <p:spTree>
      <p:nvGrpSpPr>
        <p:cNvPr id="1" name=""/>
        <p:cNvGrpSpPr/>
        <p:nvPr/>
      </p:nvGrpSpPr>
      <p:grpSpPr>
        <a:xfrm>
          <a:off x="0" y="0"/>
          <a:ext cx="0" cy="0"/>
          <a:chOff x="0" y="0"/>
          <a:chExt cx="0" cy="0"/>
        </a:xfrm>
      </p:grpSpPr>
      <p:grpSp>
        <p:nvGrpSpPr>
          <p:cNvPr name="Group 2" id="2"/>
          <p:cNvGrpSpPr/>
          <p:nvPr/>
        </p:nvGrpSpPr>
        <p:grpSpPr>
          <a:xfrm rot="0">
            <a:off x="14657923" y="-1322299"/>
            <a:ext cx="5289861" cy="7498658"/>
            <a:chOff x="0" y="0"/>
            <a:chExt cx="7053147" cy="9998211"/>
          </a:xfrm>
        </p:grpSpPr>
        <p:sp>
          <p:nvSpPr>
            <p:cNvPr name="Freeform 3" id="3"/>
            <p:cNvSpPr/>
            <p:nvPr/>
          </p:nvSpPr>
          <p:spPr>
            <a:xfrm flipH="false" flipV="false" rot="-2700000">
              <a:off x="2139472" y="78104"/>
              <a:ext cx="2988820" cy="6682322"/>
            </a:xfrm>
            <a:custGeom>
              <a:avLst/>
              <a:gdLst/>
              <a:ahLst/>
              <a:cxnLst/>
              <a:rect r="r" b="b" t="t" l="l"/>
              <a:pathLst>
                <a:path h="6682322" w="2988820">
                  <a:moveTo>
                    <a:pt x="0" y="0"/>
                  </a:moveTo>
                  <a:lnTo>
                    <a:pt x="2988820" y="0"/>
                  </a:lnTo>
                  <a:lnTo>
                    <a:pt x="2988820" y="6682322"/>
                  </a:lnTo>
                  <a:lnTo>
                    <a:pt x="0" y="66823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5201810"/>
              <a:ext cx="5636796" cy="4796401"/>
            </a:xfrm>
            <a:custGeom>
              <a:avLst/>
              <a:gdLst/>
              <a:ahLst/>
              <a:cxnLst/>
              <a:rect r="r" b="b" t="t" l="l"/>
              <a:pathLst>
                <a:path h="4796401" w="5636796">
                  <a:moveTo>
                    <a:pt x="0" y="0"/>
                  </a:moveTo>
                  <a:lnTo>
                    <a:pt x="5636796" y="0"/>
                  </a:lnTo>
                  <a:lnTo>
                    <a:pt x="5636796" y="4796401"/>
                  </a:lnTo>
                  <a:lnTo>
                    <a:pt x="0" y="47964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5" id="5"/>
          <p:cNvSpPr/>
          <p:nvPr/>
        </p:nvSpPr>
        <p:spPr>
          <a:xfrm flipH="false" flipV="false" rot="0">
            <a:off x="232983" y="3643956"/>
            <a:ext cx="3127248" cy="4114800"/>
          </a:xfrm>
          <a:custGeom>
            <a:avLst/>
            <a:gdLst/>
            <a:ahLst/>
            <a:cxnLst/>
            <a:rect r="r" b="b" t="t" l="l"/>
            <a:pathLst>
              <a:path h="4114800" w="3127248">
                <a:moveTo>
                  <a:pt x="0" y="0"/>
                </a:moveTo>
                <a:lnTo>
                  <a:pt x="3127248" y="0"/>
                </a:lnTo>
                <a:lnTo>
                  <a:pt x="312724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840508" y="7643289"/>
            <a:ext cx="3088164" cy="3692370"/>
          </a:xfrm>
          <a:custGeom>
            <a:avLst/>
            <a:gdLst/>
            <a:ahLst/>
            <a:cxnLst/>
            <a:rect r="r" b="b" t="t" l="l"/>
            <a:pathLst>
              <a:path h="3692370" w="3088164">
                <a:moveTo>
                  <a:pt x="0" y="0"/>
                </a:moveTo>
                <a:lnTo>
                  <a:pt x="3088164" y="0"/>
                </a:lnTo>
                <a:lnTo>
                  <a:pt x="3088164" y="3692370"/>
                </a:lnTo>
                <a:lnTo>
                  <a:pt x="0" y="36923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416504" y="6842115"/>
            <a:ext cx="4306191" cy="2908969"/>
          </a:xfrm>
          <a:custGeom>
            <a:avLst/>
            <a:gdLst/>
            <a:ahLst/>
            <a:cxnLst/>
            <a:rect r="r" b="b" t="t" l="l"/>
            <a:pathLst>
              <a:path h="2908969" w="4306191">
                <a:moveTo>
                  <a:pt x="0" y="0"/>
                </a:moveTo>
                <a:lnTo>
                  <a:pt x="4306190" y="0"/>
                </a:lnTo>
                <a:lnTo>
                  <a:pt x="4306190" y="2908970"/>
                </a:lnTo>
                <a:lnTo>
                  <a:pt x="0" y="2908970"/>
                </a:lnTo>
                <a:lnTo>
                  <a:pt x="0" y="0"/>
                </a:lnTo>
                <a:close/>
              </a:path>
            </a:pathLst>
          </a:custGeom>
          <a:blipFill>
            <a:blip r:embed="rId10"/>
            <a:stretch>
              <a:fillRect l="0" t="0" r="0" b="0"/>
            </a:stretch>
          </a:blipFill>
        </p:spPr>
      </p:sp>
      <p:sp>
        <p:nvSpPr>
          <p:cNvPr name="Freeform 8" id="8"/>
          <p:cNvSpPr/>
          <p:nvPr/>
        </p:nvSpPr>
        <p:spPr>
          <a:xfrm flipH="false" flipV="false" rot="0">
            <a:off x="15715925" y="7847918"/>
            <a:ext cx="3173856" cy="2820764"/>
          </a:xfrm>
          <a:custGeom>
            <a:avLst/>
            <a:gdLst/>
            <a:ahLst/>
            <a:cxnLst/>
            <a:rect r="r" b="b" t="t" l="l"/>
            <a:pathLst>
              <a:path h="2820764" w="3173856">
                <a:moveTo>
                  <a:pt x="0" y="0"/>
                </a:moveTo>
                <a:lnTo>
                  <a:pt x="3173856" y="0"/>
                </a:lnTo>
                <a:lnTo>
                  <a:pt x="3173856" y="2820764"/>
                </a:lnTo>
                <a:lnTo>
                  <a:pt x="0" y="2820764"/>
                </a:lnTo>
                <a:lnTo>
                  <a:pt x="0" y="0"/>
                </a:lnTo>
                <a:close/>
              </a:path>
            </a:pathLst>
          </a:custGeom>
          <a:blipFill>
            <a:blip r:embed="rId11"/>
            <a:stretch>
              <a:fillRect l="0" t="0" r="0" b="0"/>
            </a:stretch>
          </a:blipFill>
        </p:spPr>
      </p:sp>
      <p:sp>
        <p:nvSpPr>
          <p:cNvPr name="TextBox 9" id="9"/>
          <p:cNvSpPr txBox="true"/>
          <p:nvPr/>
        </p:nvSpPr>
        <p:spPr>
          <a:xfrm rot="0">
            <a:off x="4331851" y="623887"/>
            <a:ext cx="9624298" cy="895350"/>
          </a:xfrm>
          <a:prstGeom prst="rect">
            <a:avLst/>
          </a:prstGeom>
        </p:spPr>
        <p:txBody>
          <a:bodyPr anchor="t" rtlCol="false" tIns="0" lIns="0" bIns="0" rIns="0">
            <a:spAutoFit/>
          </a:bodyPr>
          <a:lstStyle/>
          <a:p>
            <a:pPr algn="ctr">
              <a:lnSpc>
                <a:spcPts val="7799"/>
              </a:lnSpc>
            </a:pPr>
            <a:r>
              <a:rPr lang="en-US" sz="6499">
                <a:solidFill>
                  <a:srgbClr val="002F15"/>
                </a:solidFill>
                <a:latin typeface="Sergio Trendy"/>
                <a:ea typeface="Sergio Trendy"/>
                <a:cs typeface="Sergio Trendy"/>
                <a:sym typeface="Sergio Trendy"/>
              </a:rPr>
              <a:t>Mediterranean Index</a:t>
            </a:r>
          </a:p>
        </p:txBody>
      </p:sp>
      <p:sp>
        <p:nvSpPr>
          <p:cNvPr name="Freeform 10" id="10"/>
          <p:cNvSpPr/>
          <p:nvPr/>
        </p:nvSpPr>
        <p:spPr>
          <a:xfrm flipH="false" flipV="false" rot="0">
            <a:off x="4092731" y="2850829"/>
            <a:ext cx="10102538" cy="5701055"/>
          </a:xfrm>
          <a:custGeom>
            <a:avLst/>
            <a:gdLst/>
            <a:ahLst/>
            <a:cxnLst/>
            <a:rect r="r" b="b" t="t" l="l"/>
            <a:pathLst>
              <a:path h="5701055" w="10102538">
                <a:moveTo>
                  <a:pt x="0" y="0"/>
                </a:moveTo>
                <a:lnTo>
                  <a:pt x="10102538" y="0"/>
                </a:lnTo>
                <a:lnTo>
                  <a:pt x="10102538" y="5701055"/>
                </a:lnTo>
                <a:lnTo>
                  <a:pt x="0" y="5701055"/>
                </a:lnTo>
                <a:lnTo>
                  <a:pt x="0" y="0"/>
                </a:lnTo>
                <a:close/>
              </a:path>
            </a:pathLst>
          </a:custGeom>
          <a:blipFill>
            <a:blip r:embed="rId12"/>
            <a:stretch>
              <a:fillRect l="-2657" t="-1368" r="-1751" b="-4527"/>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B6C471"/>
        </a:solidFill>
      </p:bgPr>
    </p:bg>
    <p:spTree>
      <p:nvGrpSpPr>
        <p:cNvPr id="1" name=""/>
        <p:cNvGrpSpPr/>
        <p:nvPr/>
      </p:nvGrpSpPr>
      <p:grpSpPr>
        <a:xfrm>
          <a:off x="0" y="0"/>
          <a:ext cx="0" cy="0"/>
          <a:chOff x="0" y="0"/>
          <a:chExt cx="0" cy="0"/>
        </a:xfrm>
      </p:grpSpPr>
      <p:grpSp>
        <p:nvGrpSpPr>
          <p:cNvPr name="Group 2" id="2"/>
          <p:cNvGrpSpPr/>
          <p:nvPr/>
        </p:nvGrpSpPr>
        <p:grpSpPr>
          <a:xfrm rot="0">
            <a:off x="7969010" y="1939098"/>
            <a:ext cx="9290290" cy="7319202"/>
            <a:chOff x="0" y="0"/>
            <a:chExt cx="3694096" cy="2910333"/>
          </a:xfrm>
        </p:grpSpPr>
        <p:sp>
          <p:nvSpPr>
            <p:cNvPr name="Freeform 3" id="3">
              <a:extLst>
                <a:ext uri="{C183D7F6-B498-43B3-948B-1728B52AA6E4}">
                  <adec:decorative xmlns:adec="http://schemas.microsoft.com/office/drawing/2017/decorative" val="1"/>
                </a:ext>
              </a:extLst>
            </p:cNvPr>
            <p:cNvSpPr/>
            <p:nvPr/>
          </p:nvSpPr>
          <p:spPr>
            <a:xfrm flipH="false" flipV="false" rot="0">
              <a:off x="0" y="0"/>
              <a:ext cx="3694096" cy="2910333"/>
            </a:xfrm>
            <a:custGeom>
              <a:avLst/>
              <a:gdLst/>
              <a:ahLst/>
              <a:cxnLst/>
              <a:rect r="r" b="b" t="t" l="l"/>
              <a:pathLst>
                <a:path h="2910333" w="3694096">
                  <a:moveTo>
                    <a:pt x="3569636" y="2910333"/>
                  </a:moveTo>
                  <a:lnTo>
                    <a:pt x="124460" y="2910333"/>
                  </a:lnTo>
                  <a:cubicBezTo>
                    <a:pt x="55880" y="2910333"/>
                    <a:pt x="0" y="2854453"/>
                    <a:pt x="0" y="2785873"/>
                  </a:cubicBezTo>
                  <a:lnTo>
                    <a:pt x="0" y="124460"/>
                  </a:lnTo>
                  <a:cubicBezTo>
                    <a:pt x="0" y="55880"/>
                    <a:pt x="55880" y="0"/>
                    <a:pt x="124460" y="0"/>
                  </a:cubicBezTo>
                  <a:lnTo>
                    <a:pt x="3569636" y="0"/>
                  </a:lnTo>
                  <a:cubicBezTo>
                    <a:pt x="3638216" y="0"/>
                    <a:pt x="3694096" y="55880"/>
                    <a:pt x="3694096" y="124460"/>
                  </a:cubicBezTo>
                  <a:lnTo>
                    <a:pt x="3694096" y="2785873"/>
                  </a:lnTo>
                  <a:cubicBezTo>
                    <a:pt x="3694096" y="2854453"/>
                    <a:pt x="3638216" y="2910333"/>
                    <a:pt x="3569636" y="2910333"/>
                  </a:cubicBezTo>
                  <a:close/>
                </a:path>
              </a:pathLst>
            </a:custGeom>
            <a:solidFill>
              <a:srgbClr val="FFF0D4"/>
            </a:solidFill>
          </p:spPr>
        </p:sp>
      </p:grpSp>
      <p:sp>
        <p:nvSpPr>
          <p:cNvPr name="TextBox 4" id="4"/>
          <p:cNvSpPr txBox="true"/>
          <p:nvPr/>
        </p:nvSpPr>
        <p:spPr>
          <a:xfrm rot="0">
            <a:off x="3577520" y="1076325"/>
            <a:ext cx="11132961" cy="571500"/>
          </a:xfrm>
          <a:prstGeom prst="rect">
            <a:avLst/>
          </a:prstGeom>
        </p:spPr>
        <p:txBody>
          <a:bodyPr anchor="t" rtlCol="false" tIns="0" lIns="0" bIns="0" rIns="0">
            <a:spAutoFit/>
          </a:bodyPr>
          <a:lstStyle/>
          <a:p>
            <a:pPr algn="ctr">
              <a:lnSpc>
                <a:spcPts val="4920"/>
              </a:lnSpc>
            </a:pPr>
            <a:r>
              <a:rPr lang="en-US" sz="4100">
                <a:solidFill>
                  <a:srgbClr val="002F15"/>
                </a:solidFill>
                <a:latin typeface="Sergio Trendy"/>
                <a:ea typeface="Sergio Trendy"/>
                <a:cs typeface="Sergio Trendy"/>
                <a:sym typeface="Sergio Trendy"/>
              </a:rPr>
              <a:t>Data Retrival</a:t>
            </a:r>
          </a:p>
        </p:txBody>
      </p:sp>
      <p:grpSp>
        <p:nvGrpSpPr>
          <p:cNvPr name="Group 5" id="5"/>
          <p:cNvGrpSpPr/>
          <p:nvPr/>
        </p:nvGrpSpPr>
        <p:grpSpPr>
          <a:xfrm rot="0">
            <a:off x="-1415008" y="-1157757"/>
            <a:ext cx="5094823" cy="7530704"/>
            <a:chOff x="0" y="0"/>
            <a:chExt cx="6793097" cy="10040939"/>
          </a:xfrm>
        </p:grpSpPr>
        <p:sp>
          <p:nvSpPr>
            <p:cNvPr name="Freeform 6" id="6"/>
            <p:cNvSpPr/>
            <p:nvPr/>
          </p:nvSpPr>
          <p:spPr>
            <a:xfrm flipH="false" flipV="false" rot="0">
              <a:off x="709293" y="0"/>
              <a:ext cx="3784558" cy="5830552"/>
            </a:xfrm>
            <a:custGeom>
              <a:avLst/>
              <a:gdLst/>
              <a:ahLst/>
              <a:cxnLst/>
              <a:rect r="r" b="b" t="t" l="l"/>
              <a:pathLst>
                <a:path h="5830552" w="3784558">
                  <a:moveTo>
                    <a:pt x="0" y="0"/>
                  </a:moveTo>
                  <a:lnTo>
                    <a:pt x="3784558" y="0"/>
                  </a:lnTo>
                  <a:lnTo>
                    <a:pt x="3784558" y="5830552"/>
                  </a:lnTo>
                  <a:lnTo>
                    <a:pt x="0" y="58305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2774430">
              <a:off x="690108" y="4515137"/>
              <a:ext cx="5412881" cy="4222047"/>
            </a:xfrm>
            <a:custGeom>
              <a:avLst/>
              <a:gdLst/>
              <a:ahLst/>
              <a:cxnLst/>
              <a:rect r="r" b="b" t="t" l="l"/>
              <a:pathLst>
                <a:path h="4222047" w="5412881">
                  <a:moveTo>
                    <a:pt x="0" y="0"/>
                  </a:moveTo>
                  <a:lnTo>
                    <a:pt x="5412881" y="0"/>
                  </a:lnTo>
                  <a:lnTo>
                    <a:pt x="5412881" y="4222048"/>
                  </a:lnTo>
                  <a:lnTo>
                    <a:pt x="0" y="42220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8" id="8"/>
          <p:cNvGrpSpPr/>
          <p:nvPr/>
        </p:nvGrpSpPr>
        <p:grpSpPr>
          <a:xfrm rot="0">
            <a:off x="10710487" y="6066776"/>
            <a:ext cx="7797472" cy="5100003"/>
            <a:chOff x="0" y="0"/>
            <a:chExt cx="10396630" cy="6800004"/>
          </a:xfrm>
        </p:grpSpPr>
        <p:sp>
          <p:nvSpPr>
            <p:cNvPr name="Freeform 9" id="9"/>
            <p:cNvSpPr/>
            <p:nvPr/>
          </p:nvSpPr>
          <p:spPr>
            <a:xfrm flipH="false" flipV="false" rot="0">
              <a:off x="0" y="2539496"/>
              <a:ext cx="4418466" cy="3655277"/>
            </a:xfrm>
            <a:custGeom>
              <a:avLst/>
              <a:gdLst/>
              <a:ahLst/>
              <a:cxnLst/>
              <a:rect r="r" b="b" t="t" l="l"/>
              <a:pathLst>
                <a:path h="3655277" w="4418466">
                  <a:moveTo>
                    <a:pt x="0" y="0"/>
                  </a:moveTo>
                  <a:lnTo>
                    <a:pt x="4418466" y="0"/>
                  </a:lnTo>
                  <a:lnTo>
                    <a:pt x="4418466" y="3655277"/>
                  </a:lnTo>
                  <a:lnTo>
                    <a:pt x="0" y="36552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4684626" y="0"/>
              <a:ext cx="5712004" cy="6800004"/>
            </a:xfrm>
            <a:custGeom>
              <a:avLst/>
              <a:gdLst/>
              <a:ahLst/>
              <a:cxnLst/>
              <a:rect r="r" b="b" t="t" l="l"/>
              <a:pathLst>
                <a:path h="6800004" w="5712004">
                  <a:moveTo>
                    <a:pt x="0" y="0"/>
                  </a:moveTo>
                  <a:lnTo>
                    <a:pt x="5712004" y="0"/>
                  </a:lnTo>
                  <a:lnTo>
                    <a:pt x="5712004" y="6800004"/>
                  </a:lnTo>
                  <a:lnTo>
                    <a:pt x="0" y="68000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11" id="11"/>
          <p:cNvSpPr/>
          <p:nvPr/>
        </p:nvSpPr>
        <p:spPr>
          <a:xfrm flipH="false" flipV="false" rot="0">
            <a:off x="1003543" y="1939098"/>
            <a:ext cx="5352542" cy="7319202"/>
          </a:xfrm>
          <a:custGeom>
            <a:avLst/>
            <a:gdLst/>
            <a:ahLst/>
            <a:cxnLst/>
            <a:rect r="r" b="b" t="t" l="l"/>
            <a:pathLst>
              <a:path h="7319202" w="5352542">
                <a:moveTo>
                  <a:pt x="0" y="0"/>
                </a:moveTo>
                <a:lnTo>
                  <a:pt x="5352542" y="0"/>
                </a:lnTo>
                <a:lnTo>
                  <a:pt x="5352542" y="7319202"/>
                </a:lnTo>
                <a:lnTo>
                  <a:pt x="0" y="7319202"/>
                </a:lnTo>
                <a:lnTo>
                  <a:pt x="0" y="0"/>
                </a:lnTo>
                <a:close/>
              </a:path>
            </a:pathLst>
          </a:custGeom>
          <a:blipFill>
            <a:blip r:embed="rId10"/>
            <a:stretch>
              <a:fillRect l="0" t="0" r="-1102" b="0"/>
            </a:stretch>
          </a:blipFill>
        </p:spPr>
      </p:sp>
      <p:sp>
        <p:nvSpPr>
          <p:cNvPr name="TextBox 12" id="12"/>
          <p:cNvSpPr txBox="true"/>
          <p:nvPr/>
        </p:nvSpPr>
        <p:spPr>
          <a:xfrm rot="0">
            <a:off x="9257353" y="3050761"/>
            <a:ext cx="6713605" cy="4457701"/>
          </a:xfrm>
          <a:prstGeom prst="rect">
            <a:avLst/>
          </a:prstGeom>
        </p:spPr>
        <p:txBody>
          <a:bodyPr anchor="t" rtlCol="false" tIns="0" lIns="0" bIns="0" rIns="0">
            <a:spAutoFit/>
          </a:bodyPr>
          <a:lstStyle/>
          <a:p>
            <a:pPr algn="l">
              <a:lnSpc>
                <a:spcPts val="4499"/>
              </a:lnSpc>
            </a:pPr>
            <a:r>
              <a:rPr lang="en-US" sz="2999">
                <a:solidFill>
                  <a:srgbClr val="002F15"/>
                </a:solidFill>
                <a:latin typeface="Open Sans"/>
                <a:ea typeface="Open Sans"/>
                <a:cs typeface="Open Sans"/>
                <a:sym typeface="Open Sans"/>
              </a:rPr>
              <a:t>For the first seven indicators, we aggregated all the values present in the database for each of them. We cleaned them of any outliers and inconsistent values (98 and 99), then multiplied them by the portions when present, finally summed them up and obtained the median.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B6C471"/>
        </a:solidFill>
      </p:bgPr>
    </p:bg>
    <p:spTree>
      <p:nvGrpSpPr>
        <p:cNvPr id="1" name=""/>
        <p:cNvGrpSpPr/>
        <p:nvPr/>
      </p:nvGrpSpPr>
      <p:grpSpPr>
        <a:xfrm>
          <a:off x="0" y="0"/>
          <a:ext cx="0" cy="0"/>
          <a:chOff x="0" y="0"/>
          <a:chExt cx="0" cy="0"/>
        </a:xfrm>
      </p:grpSpPr>
      <p:grpSp>
        <p:nvGrpSpPr>
          <p:cNvPr name="Group 2" id="2"/>
          <p:cNvGrpSpPr/>
          <p:nvPr/>
        </p:nvGrpSpPr>
        <p:grpSpPr>
          <a:xfrm rot="0">
            <a:off x="1132403" y="4648063"/>
            <a:ext cx="16126897" cy="4610237"/>
            <a:chOff x="0" y="0"/>
            <a:chExt cx="6412535" cy="1833168"/>
          </a:xfrm>
        </p:grpSpPr>
        <p:sp>
          <p:nvSpPr>
            <p:cNvPr name="Freeform 3" id="3">
              <a:extLst>
                <a:ext uri="{C183D7F6-B498-43B3-948B-1728B52AA6E4}">
                  <adec:decorative xmlns:adec="http://schemas.microsoft.com/office/drawing/2017/decorative" val="1"/>
                </a:ext>
              </a:extLst>
            </p:cNvPr>
            <p:cNvSpPr/>
            <p:nvPr/>
          </p:nvSpPr>
          <p:spPr>
            <a:xfrm flipH="false" flipV="false" rot="0">
              <a:off x="0" y="0"/>
              <a:ext cx="6412535" cy="1833168"/>
            </a:xfrm>
            <a:custGeom>
              <a:avLst/>
              <a:gdLst/>
              <a:ahLst/>
              <a:cxnLst/>
              <a:rect r="r" b="b" t="t" l="l"/>
              <a:pathLst>
                <a:path h="1833168" w="6412535">
                  <a:moveTo>
                    <a:pt x="6288075" y="1833168"/>
                  </a:moveTo>
                  <a:lnTo>
                    <a:pt x="124460" y="1833168"/>
                  </a:lnTo>
                  <a:cubicBezTo>
                    <a:pt x="55880" y="1833168"/>
                    <a:pt x="0" y="1777288"/>
                    <a:pt x="0" y="1708708"/>
                  </a:cubicBezTo>
                  <a:lnTo>
                    <a:pt x="0" y="124460"/>
                  </a:lnTo>
                  <a:cubicBezTo>
                    <a:pt x="0" y="55880"/>
                    <a:pt x="55880" y="0"/>
                    <a:pt x="124460" y="0"/>
                  </a:cubicBezTo>
                  <a:lnTo>
                    <a:pt x="6288075" y="0"/>
                  </a:lnTo>
                  <a:cubicBezTo>
                    <a:pt x="6356655" y="0"/>
                    <a:pt x="6412535" y="55880"/>
                    <a:pt x="6412535" y="124460"/>
                  </a:cubicBezTo>
                  <a:lnTo>
                    <a:pt x="6412535" y="1708708"/>
                  </a:lnTo>
                  <a:cubicBezTo>
                    <a:pt x="6412535" y="1777288"/>
                    <a:pt x="6356655" y="1833168"/>
                    <a:pt x="6288075" y="1833168"/>
                  </a:cubicBezTo>
                  <a:close/>
                </a:path>
              </a:pathLst>
            </a:custGeom>
            <a:solidFill>
              <a:srgbClr val="FFF0D4"/>
            </a:solidFill>
          </p:spPr>
        </p:sp>
      </p:grpSp>
      <p:sp>
        <p:nvSpPr>
          <p:cNvPr name="TextBox 4" id="4"/>
          <p:cNvSpPr txBox="true"/>
          <p:nvPr/>
        </p:nvSpPr>
        <p:spPr>
          <a:xfrm rot="0">
            <a:off x="3577520" y="1076325"/>
            <a:ext cx="11132961" cy="571500"/>
          </a:xfrm>
          <a:prstGeom prst="rect">
            <a:avLst/>
          </a:prstGeom>
        </p:spPr>
        <p:txBody>
          <a:bodyPr anchor="t" rtlCol="false" tIns="0" lIns="0" bIns="0" rIns="0">
            <a:spAutoFit/>
          </a:bodyPr>
          <a:lstStyle/>
          <a:p>
            <a:pPr algn="ctr">
              <a:lnSpc>
                <a:spcPts val="4920"/>
              </a:lnSpc>
            </a:pPr>
            <a:r>
              <a:rPr lang="en-US" sz="4100">
                <a:solidFill>
                  <a:srgbClr val="002F15"/>
                </a:solidFill>
                <a:latin typeface="Sergio Trendy"/>
                <a:ea typeface="Sergio Trendy"/>
                <a:cs typeface="Sergio Trendy"/>
                <a:sym typeface="Sergio Trendy"/>
              </a:rPr>
              <a:t>Data Retrival</a:t>
            </a:r>
          </a:p>
        </p:txBody>
      </p:sp>
      <p:grpSp>
        <p:nvGrpSpPr>
          <p:cNvPr name="Group 5" id="5"/>
          <p:cNvGrpSpPr/>
          <p:nvPr/>
        </p:nvGrpSpPr>
        <p:grpSpPr>
          <a:xfrm rot="0">
            <a:off x="-1415008" y="-1157757"/>
            <a:ext cx="5094823" cy="7530704"/>
            <a:chOff x="0" y="0"/>
            <a:chExt cx="6793097" cy="10040939"/>
          </a:xfrm>
        </p:grpSpPr>
        <p:sp>
          <p:nvSpPr>
            <p:cNvPr name="Freeform 6" id="6"/>
            <p:cNvSpPr/>
            <p:nvPr/>
          </p:nvSpPr>
          <p:spPr>
            <a:xfrm flipH="false" flipV="false" rot="0">
              <a:off x="709293" y="0"/>
              <a:ext cx="3784558" cy="5830552"/>
            </a:xfrm>
            <a:custGeom>
              <a:avLst/>
              <a:gdLst/>
              <a:ahLst/>
              <a:cxnLst/>
              <a:rect r="r" b="b" t="t" l="l"/>
              <a:pathLst>
                <a:path h="5830552" w="3784558">
                  <a:moveTo>
                    <a:pt x="0" y="0"/>
                  </a:moveTo>
                  <a:lnTo>
                    <a:pt x="3784558" y="0"/>
                  </a:lnTo>
                  <a:lnTo>
                    <a:pt x="3784558" y="5830552"/>
                  </a:lnTo>
                  <a:lnTo>
                    <a:pt x="0" y="58305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2774430">
              <a:off x="690108" y="4515137"/>
              <a:ext cx="5412881" cy="4222047"/>
            </a:xfrm>
            <a:custGeom>
              <a:avLst/>
              <a:gdLst/>
              <a:ahLst/>
              <a:cxnLst/>
              <a:rect r="r" b="b" t="t" l="l"/>
              <a:pathLst>
                <a:path h="4222047" w="5412881">
                  <a:moveTo>
                    <a:pt x="0" y="0"/>
                  </a:moveTo>
                  <a:lnTo>
                    <a:pt x="5412881" y="0"/>
                  </a:lnTo>
                  <a:lnTo>
                    <a:pt x="5412881" y="4222048"/>
                  </a:lnTo>
                  <a:lnTo>
                    <a:pt x="0" y="42220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8" id="8"/>
          <p:cNvGrpSpPr/>
          <p:nvPr/>
        </p:nvGrpSpPr>
        <p:grpSpPr>
          <a:xfrm rot="0">
            <a:off x="10710487" y="6066776"/>
            <a:ext cx="7797472" cy="5100003"/>
            <a:chOff x="0" y="0"/>
            <a:chExt cx="10396630" cy="6800004"/>
          </a:xfrm>
        </p:grpSpPr>
        <p:sp>
          <p:nvSpPr>
            <p:cNvPr name="Freeform 9" id="9"/>
            <p:cNvSpPr/>
            <p:nvPr/>
          </p:nvSpPr>
          <p:spPr>
            <a:xfrm flipH="false" flipV="false" rot="0">
              <a:off x="0" y="2539496"/>
              <a:ext cx="4418466" cy="3655277"/>
            </a:xfrm>
            <a:custGeom>
              <a:avLst/>
              <a:gdLst/>
              <a:ahLst/>
              <a:cxnLst/>
              <a:rect r="r" b="b" t="t" l="l"/>
              <a:pathLst>
                <a:path h="3655277" w="4418466">
                  <a:moveTo>
                    <a:pt x="0" y="0"/>
                  </a:moveTo>
                  <a:lnTo>
                    <a:pt x="4418466" y="0"/>
                  </a:lnTo>
                  <a:lnTo>
                    <a:pt x="4418466" y="3655277"/>
                  </a:lnTo>
                  <a:lnTo>
                    <a:pt x="0" y="36552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4684626" y="0"/>
              <a:ext cx="5712004" cy="6800004"/>
            </a:xfrm>
            <a:custGeom>
              <a:avLst/>
              <a:gdLst/>
              <a:ahLst/>
              <a:cxnLst/>
              <a:rect r="r" b="b" t="t" l="l"/>
              <a:pathLst>
                <a:path h="6800004" w="5712004">
                  <a:moveTo>
                    <a:pt x="0" y="0"/>
                  </a:moveTo>
                  <a:lnTo>
                    <a:pt x="5712004" y="0"/>
                  </a:lnTo>
                  <a:lnTo>
                    <a:pt x="5712004" y="6800004"/>
                  </a:lnTo>
                  <a:lnTo>
                    <a:pt x="0" y="68000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11" id="11"/>
          <p:cNvSpPr/>
          <p:nvPr/>
        </p:nvSpPr>
        <p:spPr>
          <a:xfrm flipH="false" flipV="false" rot="0">
            <a:off x="4179479" y="2067957"/>
            <a:ext cx="10410694" cy="2159975"/>
          </a:xfrm>
          <a:custGeom>
            <a:avLst/>
            <a:gdLst/>
            <a:ahLst/>
            <a:cxnLst/>
            <a:rect r="r" b="b" t="t" l="l"/>
            <a:pathLst>
              <a:path h="2159975" w="10410694">
                <a:moveTo>
                  <a:pt x="0" y="0"/>
                </a:moveTo>
                <a:lnTo>
                  <a:pt x="10410694" y="0"/>
                </a:lnTo>
                <a:lnTo>
                  <a:pt x="10410694" y="2159975"/>
                </a:lnTo>
                <a:lnTo>
                  <a:pt x="0" y="2159975"/>
                </a:lnTo>
                <a:lnTo>
                  <a:pt x="0" y="0"/>
                </a:lnTo>
                <a:close/>
              </a:path>
            </a:pathLst>
          </a:custGeom>
          <a:blipFill>
            <a:blip r:embed="rId10"/>
            <a:stretch>
              <a:fillRect l="-4441" t="-22375" r="-3256" b="0"/>
            </a:stretch>
          </a:blipFill>
        </p:spPr>
      </p:sp>
      <p:sp>
        <p:nvSpPr>
          <p:cNvPr name="TextBox 12" id="12"/>
          <p:cNvSpPr txBox="true"/>
          <p:nvPr/>
        </p:nvSpPr>
        <p:spPr>
          <a:xfrm rot="0">
            <a:off x="1726964" y="5067300"/>
            <a:ext cx="15532336" cy="1647826"/>
          </a:xfrm>
          <a:prstGeom prst="rect">
            <a:avLst/>
          </a:prstGeom>
        </p:spPr>
        <p:txBody>
          <a:bodyPr anchor="t" rtlCol="false" tIns="0" lIns="0" bIns="0" rIns="0">
            <a:spAutoFit/>
          </a:bodyPr>
          <a:lstStyle/>
          <a:p>
            <a:pPr algn="l" marL="647697" indent="-323848" lvl="1">
              <a:lnSpc>
                <a:spcPts val="4499"/>
              </a:lnSpc>
              <a:buFont typeface="Arial"/>
              <a:buChar char="•"/>
            </a:pPr>
            <a:r>
              <a:rPr lang="en-US" sz="2999">
                <a:solidFill>
                  <a:srgbClr val="002F15"/>
                </a:solidFill>
                <a:latin typeface="Open Sans"/>
                <a:ea typeface="Open Sans"/>
                <a:cs typeface="Open Sans"/>
                <a:sym typeface="Open Sans"/>
              </a:rPr>
              <a:t>For alcohol, we used the formula above that includes the alcohol content, the quantity of the beverage, and the specific weight of alcohol, in order to obtain the value in grams for each individual.</a:t>
            </a:r>
          </a:p>
        </p:txBody>
      </p:sp>
      <p:sp>
        <p:nvSpPr>
          <p:cNvPr name="TextBox 13" id="13"/>
          <p:cNvSpPr txBox="true"/>
          <p:nvPr/>
        </p:nvSpPr>
        <p:spPr>
          <a:xfrm rot="0">
            <a:off x="1726964" y="7058026"/>
            <a:ext cx="15532336" cy="1647826"/>
          </a:xfrm>
          <a:prstGeom prst="rect">
            <a:avLst/>
          </a:prstGeom>
        </p:spPr>
        <p:txBody>
          <a:bodyPr anchor="t" rtlCol="false" tIns="0" lIns="0" bIns="0" rIns="0">
            <a:spAutoFit/>
          </a:bodyPr>
          <a:lstStyle/>
          <a:p>
            <a:pPr algn="l" marL="647697" indent="-323848" lvl="1">
              <a:lnSpc>
                <a:spcPts val="4499"/>
              </a:lnSpc>
              <a:buFont typeface="Arial"/>
              <a:buChar char="•"/>
            </a:pPr>
            <a:r>
              <a:rPr lang="en-US" sz="2999">
                <a:solidFill>
                  <a:srgbClr val="002F15"/>
                </a:solidFill>
                <a:latin typeface="Open Sans"/>
                <a:ea typeface="Open Sans"/>
                <a:cs typeface="Open Sans"/>
                <a:sym typeface="Open Sans"/>
              </a:rPr>
              <a:t>The last indicator, on the other hand, is the only case where we used pure nutrients as data to better isolate saturated and monounsaturated fats, instead of food or drinks.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0D4"/>
        </a:solidFill>
      </p:bgPr>
    </p:bg>
    <p:spTree>
      <p:nvGrpSpPr>
        <p:cNvPr id="1" name=""/>
        <p:cNvGrpSpPr/>
        <p:nvPr/>
      </p:nvGrpSpPr>
      <p:grpSpPr>
        <a:xfrm>
          <a:off x="0" y="0"/>
          <a:ext cx="0" cy="0"/>
          <a:chOff x="0" y="0"/>
          <a:chExt cx="0" cy="0"/>
        </a:xfrm>
      </p:grpSpPr>
      <p:grpSp>
        <p:nvGrpSpPr>
          <p:cNvPr name="Group 2" id="2"/>
          <p:cNvGrpSpPr/>
          <p:nvPr/>
        </p:nvGrpSpPr>
        <p:grpSpPr>
          <a:xfrm rot="0">
            <a:off x="14563764" y="-999596"/>
            <a:ext cx="6572150" cy="9375584"/>
            <a:chOff x="0" y="0"/>
            <a:chExt cx="8762867" cy="12500779"/>
          </a:xfrm>
        </p:grpSpPr>
        <p:sp>
          <p:nvSpPr>
            <p:cNvPr name="Freeform 3" id="3"/>
            <p:cNvSpPr/>
            <p:nvPr/>
          </p:nvSpPr>
          <p:spPr>
            <a:xfrm flipH="false" flipV="false" rot="0">
              <a:off x="0" y="1473699"/>
              <a:ext cx="2828112" cy="5760970"/>
            </a:xfrm>
            <a:custGeom>
              <a:avLst/>
              <a:gdLst/>
              <a:ahLst/>
              <a:cxnLst/>
              <a:rect r="r" b="b" t="t" l="l"/>
              <a:pathLst>
                <a:path h="5760970" w="2828112">
                  <a:moveTo>
                    <a:pt x="0" y="0"/>
                  </a:moveTo>
                  <a:lnTo>
                    <a:pt x="2828112" y="0"/>
                  </a:lnTo>
                  <a:lnTo>
                    <a:pt x="2828112" y="5760970"/>
                  </a:lnTo>
                  <a:lnTo>
                    <a:pt x="0" y="57609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829774" y="6966910"/>
              <a:ext cx="6933093" cy="5533869"/>
            </a:xfrm>
            <a:custGeom>
              <a:avLst/>
              <a:gdLst/>
              <a:ahLst/>
              <a:cxnLst/>
              <a:rect r="r" b="b" t="t" l="l"/>
              <a:pathLst>
                <a:path h="5533869" w="6933093">
                  <a:moveTo>
                    <a:pt x="0" y="0"/>
                  </a:moveTo>
                  <a:lnTo>
                    <a:pt x="6933093" y="0"/>
                  </a:lnTo>
                  <a:lnTo>
                    <a:pt x="6933093" y="5533869"/>
                  </a:lnTo>
                  <a:lnTo>
                    <a:pt x="0" y="55338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828112" y="0"/>
              <a:ext cx="1646494" cy="7422720"/>
            </a:xfrm>
            <a:custGeom>
              <a:avLst/>
              <a:gdLst/>
              <a:ahLst/>
              <a:cxnLst/>
              <a:rect r="r" b="b" t="t" l="l"/>
              <a:pathLst>
                <a:path h="7422720" w="1646494">
                  <a:moveTo>
                    <a:pt x="0" y="0"/>
                  </a:moveTo>
                  <a:lnTo>
                    <a:pt x="1646495" y="0"/>
                  </a:lnTo>
                  <a:lnTo>
                    <a:pt x="1646495" y="7422720"/>
                  </a:lnTo>
                  <a:lnTo>
                    <a:pt x="0" y="74227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6" id="6"/>
          <p:cNvSpPr/>
          <p:nvPr/>
        </p:nvSpPr>
        <p:spPr>
          <a:xfrm flipH="false" flipV="false" rot="0">
            <a:off x="1028700" y="3599425"/>
            <a:ext cx="8115300" cy="5658875"/>
          </a:xfrm>
          <a:custGeom>
            <a:avLst/>
            <a:gdLst/>
            <a:ahLst/>
            <a:cxnLst/>
            <a:rect r="r" b="b" t="t" l="l"/>
            <a:pathLst>
              <a:path h="5658875" w="8115300">
                <a:moveTo>
                  <a:pt x="0" y="0"/>
                </a:moveTo>
                <a:lnTo>
                  <a:pt x="8115300" y="0"/>
                </a:lnTo>
                <a:lnTo>
                  <a:pt x="8115300" y="5658875"/>
                </a:lnTo>
                <a:lnTo>
                  <a:pt x="0" y="5658875"/>
                </a:lnTo>
                <a:lnTo>
                  <a:pt x="0" y="0"/>
                </a:lnTo>
                <a:close/>
              </a:path>
            </a:pathLst>
          </a:custGeom>
          <a:blipFill>
            <a:blip r:embed="rId8"/>
            <a:stretch>
              <a:fillRect l="0" t="0" r="0" b="0"/>
            </a:stretch>
          </a:blipFill>
        </p:spPr>
      </p:sp>
      <p:sp>
        <p:nvSpPr>
          <p:cNvPr name="Freeform 7" id="7"/>
          <p:cNvSpPr/>
          <p:nvPr/>
        </p:nvSpPr>
        <p:spPr>
          <a:xfrm flipH="false" flipV="false" rot="0">
            <a:off x="9170147" y="3599425"/>
            <a:ext cx="8115300" cy="5658875"/>
          </a:xfrm>
          <a:custGeom>
            <a:avLst/>
            <a:gdLst/>
            <a:ahLst/>
            <a:cxnLst/>
            <a:rect r="r" b="b" t="t" l="l"/>
            <a:pathLst>
              <a:path h="5658875" w="8115300">
                <a:moveTo>
                  <a:pt x="0" y="0"/>
                </a:moveTo>
                <a:lnTo>
                  <a:pt x="8115300" y="0"/>
                </a:lnTo>
                <a:lnTo>
                  <a:pt x="8115300" y="5658875"/>
                </a:lnTo>
                <a:lnTo>
                  <a:pt x="0" y="5658875"/>
                </a:lnTo>
                <a:lnTo>
                  <a:pt x="0" y="0"/>
                </a:lnTo>
                <a:close/>
              </a:path>
            </a:pathLst>
          </a:custGeom>
          <a:blipFill>
            <a:blip r:embed="rId9"/>
            <a:stretch>
              <a:fillRect l="0" t="0" r="0" b="0"/>
            </a:stretch>
          </a:blipFill>
        </p:spPr>
      </p:sp>
      <p:sp>
        <p:nvSpPr>
          <p:cNvPr name="TextBox 8" id="8"/>
          <p:cNvSpPr txBox="true"/>
          <p:nvPr/>
        </p:nvSpPr>
        <p:spPr>
          <a:xfrm rot="0">
            <a:off x="1054847" y="771599"/>
            <a:ext cx="16204453" cy="571500"/>
          </a:xfrm>
          <a:prstGeom prst="rect">
            <a:avLst/>
          </a:prstGeom>
        </p:spPr>
        <p:txBody>
          <a:bodyPr anchor="t" rtlCol="false" tIns="0" lIns="0" bIns="0" rIns="0">
            <a:spAutoFit/>
          </a:bodyPr>
          <a:lstStyle/>
          <a:p>
            <a:pPr algn="ctr">
              <a:lnSpc>
                <a:spcPts val="4920"/>
              </a:lnSpc>
            </a:pPr>
            <a:r>
              <a:rPr lang="en-US" sz="4100">
                <a:solidFill>
                  <a:srgbClr val="002F15"/>
                </a:solidFill>
                <a:latin typeface="Sergio Trendy"/>
                <a:ea typeface="Sergio Trendy"/>
                <a:cs typeface="Sergio Trendy"/>
                <a:sym typeface="Sergio Trendy"/>
              </a:rPr>
              <a:t>Results</a:t>
            </a:r>
          </a:p>
        </p:txBody>
      </p:sp>
      <p:sp>
        <p:nvSpPr>
          <p:cNvPr name="TextBox 9" id="9"/>
          <p:cNvSpPr txBox="true"/>
          <p:nvPr/>
        </p:nvSpPr>
        <p:spPr>
          <a:xfrm rot="0">
            <a:off x="1054847" y="1495902"/>
            <a:ext cx="13508916" cy="1967230"/>
          </a:xfrm>
          <a:prstGeom prst="rect">
            <a:avLst/>
          </a:prstGeom>
        </p:spPr>
        <p:txBody>
          <a:bodyPr anchor="t" rtlCol="false" tIns="0" lIns="0" bIns="0" rIns="0">
            <a:spAutoFit/>
          </a:bodyPr>
          <a:lstStyle/>
          <a:p>
            <a:pPr algn="l">
              <a:lnSpc>
                <a:spcPts val="3920"/>
              </a:lnSpc>
            </a:pPr>
            <a:r>
              <a:rPr lang="en-US" sz="2800">
                <a:solidFill>
                  <a:srgbClr val="002F15"/>
                </a:solidFill>
                <a:latin typeface="Open Sans"/>
                <a:ea typeface="Open Sans"/>
                <a:cs typeface="Open Sans"/>
                <a:sym typeface="Open Sans"/>
              </a:rPr>
              <a:t>These graphs show how adherence to the Mediterranean diet follows a normal distribution, centered around average scores (with values of 4 and 5 being the highest), and how the average scores remain relatively stable over the period examined.</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B6C471"/>
        </a:solidFill>
      </p:bgPr>
    </p:bg>
    <p:spTree>
      <p:nvGrpSpPr>
        <p:cNvPr id="1" name=""/>
        <p:cNvGrpSpPr/>
        <p:nvPr/>
      </p:nvGrpSpPr>
      <p:grpSpPr>
        <a:xfrm>
          <a:off x="0" y="0"/>
          <a:ext cx="0" cy="0"/>
          <a:chOff x="0" y="0"/>
          <a:chExt cx="0" cy="0"/>
        </a:xfrm>
      </p:grpSpPr>
      <p:sp>
        <p:nvSpPr>
          <p:cNvPr name="TextBox 2" id="2"/>
          <p:cNvSpPr txBox="true"/>
          <p:nvPr/>
        </p:nvSpPr>
        <p:spPr>
          <a:xfrm rot="0">
            <a:off x="5086350" y="1037006"/>
            <a:ext cx="8115300" cy="895350"/>
          </a:xfrm>
          <a:prstGeom prst="rect">
            <a:avLst/>
          </a:prstGeom>
        </p:spPr>
        <p:txBody>
          <a:bodyPr anchor="t" rtlCol="false" tIns="0" lIns="0" bIns="0" rIns="0">
            <a:spAutoFit/>
          </a:bodyPr>
          <a:lstStyle/>
          <a:p>
            <a:pPr algn="l">
              <a:lnSpc>
                <a:spcPts val="7799"/>
              </a:lnSpc>
            </a:pPr>
            <a:r>
              <a:rPr lang="en-US" sz="6499">
                <a:solidFill>
                  <a:srgbClr val="002F15"/>
                </a:solidFill>
                <a:latin typeface="Sergio Trendy"/>
                <a:ea typeface="Sergio Trendy"/>
                <a:cs typeface="Sergio Trendy"/>
                <a:sym typeface="Sergio Trendy"/>
              </a:rPr>
              <a:t>Interpretation</a:t>
            </a:r>
          </a:p>
        </p:txBody>
      </p:sp>
      <p:grpSp>
        <p:nvGrpSpPr>
          <p:cNvPr name="Group 3" id="3"/>
          <p:cNvGrpSpPr/>
          <p:nvPr/>
        </p:nvGrpSpPr>
        <p:grpSpPr>
          <a:xfrm rot="0">
            <a:off x="14529856" y="-825870"/>
            <a:ext cx="4512434" cy="4535376"/>
            <a:chOff x="0" y="0"/>
            <a:chExt cx="6016579" cy="6047167"/>
          </a:xfrm>
        </p:grpSpPr>
        <p:sp>
          <p:nvSpPr>
            <p:cNvPr name="Freeform 4" id="4"/>
            <p:cNvSpPr/>
            <p:nvPr/>
          </p:nvSpPr>
          <p:spPr>
            <a:xfrm flipH="false" flipV="false" rot="0">
              <a:off x="3191734" y="1695165"/>
              <a:ext cx="2824845" cy="4352002"/>
            </a:xfrm>
            <a:custGeom>
              <a:avLst/>
              <a:gdLst/>
              <a:ahLst/>
              <a:cxnLst/>
              <a:rect r="r" b="b" t="t" l="l"/>
              <a:pathLst>
                <a:path h="4352002" w="2824845">
                  <a:moveTo>
                    <a:pt x="0" y="0"/>
                  </a:moveTo>
                  <a:lnTo>
                    <a:pt x="2824845" y="0"/>
                  </a:lnTo>
                  <a:lnTo>
                    <a:pt x="2824845" y="4352002"/>
                  </a:lnTo>
                  <a:lnTo>
                    <a:pt x="0" y="4352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0" y="0"/>
              <a:ext cx="3984363" cy="3390330"/>
            </a:xfrm>
            <a:custGeom>
              <a:avLst/>
              <a:gdLst/>
              <a:ahLst/>
              <a:cxnLst/>
              <a:rect r="r" b="b" t="t" l="l"/>
              <a:pathLst>
                <a:path h="3390330" w="3984363">
                  <a:moveTo>
                    <a:pt x="0" y="0"/>
                  </a:moveTo>
                  <a:lnTo>
                    <a:pt x="3984363" y="0"/>
                  </a:lnTo>
                  <a:lnTo>
                    <a:pt x="3984363" y="3390330"/>
                  </a:lnTo>
                  <a:lnTo>
                    <a:pt x="0" y="33903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6" id="6"/>
          <p:cNvSpPr txBox="true"/>
          <p:nvPr/>
        </p:nvSpPr>
        <p:spPr>
          <a:xfrm rot="0">
            <a:off x="1028700" y="2229845"/>
            <a:ext cx="16230600" cy="6581140"/>
          </a:xfrm>
          <a:prstGeom prst="rect">
            <a:avLst/>
          </a:prstGeom>
        </p:spPr>
        <p:txBody>
          <a:bodyPr anchor="t" rtlCol="false" tIns="0" lIns="0" bIns="0" rIns="0">
            <a:spAutoFit/>
          </a:bodyPr>
          <a:lstStyle/>
          <a:p>
            <a:pPr algn="l">
              <a:lnSpc>
                <a:spcPts val="4759"/>
              </a:lnSpc>
            </a:pPr>
            <a:r>
              <a:rPr lang="en-US" sz="3399">
                <a:solidFill>
                  <a:srgbClr val="002F15"/>
                </a:solidFill>
                <a:latin typeface="Open Sans"/>
                <a:ea typeface="Open Sans"/>
                <a:cs typeface="Open Sans"/>
                <a:sym typeface="Open Sans"/>
              </a:rPr>
              <a:t>The results obtained with the a priori approach of the Mediterranean diet showed </a:t>
            </a:r>
            <a:r>
              <a:rPr lang="en-US" sz="3399" b="true">
                <a:solidFill>
                  <a:srgbClr val="002F15"/>
                </a:solidFill>
                <a:latin typeface="Open Sans Bold"/>
                <a:ea typeface="Open Sans Bold"/>
                <a:cs typeface="Open Sans Bold"/>
                <a:sym typeface="Open Sans Bold"/>
              </a:rPr>
              <a:t>moderate adherence</a:t>
            </a:r>
            <a:r>
              <a:rPr lang="en-US" sz="3399">
                <a:solidFill>
                  <a:srgbClr val="002F15"/>
                </a:solidFill>
                <a:latin typeface="Open Sans"/>
                <a:ea typeface="Open Sans"/>
                <a:cs typeface="Open Sans"/>
                <a:sym typeface="Open Sans"/>
              </a:rPr>
              <a:t> to this model and </a:t>
            </a:r>
            <a:r>
              <a:rPr lang="en-US" sz="3399" b="true">
                <a:solidFill>
                  <a:srgbClr val="002F15"/>
                </a:solidFill>
                <a:latin typeface="Open Sans Bold"/>
                <a:ea typeface="Open Sans Bold"/>
                <a:cs typeface="Open Sans Bold"/>
                <a:sym typeface="Open Sans Bold"/>
              </a:rPr>
              <a:t>fairly constant</a:t>
            </a:r>
            <a:r>
              <a:rPr lang="en-US" sz="3399">
                <a:solidFill>
                  <a:srgbClr val="002F15"/>
                </a:solidFill>
                <a:latin typeface="Open Sans"/>
                <a:ea typeface="Open Sans"/>
                <a:cs typeface="Open Sans"/>
                <a:sym typeface="Open Sans"/>
              </a:rPr>
              <a:t> </a:t>
            </a:r>
            <a:r>
              <a:rPr lang="en-US" sz="3399" b="true">
                <a:solidFill>
                  <a:srgbClr val="002F15"/>
                </a:solidFill>
                <a:latin typeface="Open Sans Bold"/>
                <a:ea typeface="Open Sans Bold"/>
                <a:cs typeface="Open Sans Bold"/>
                <a:sym typeface="Open Sans Bold"/>
              </a:rPr>
              <a:t>stability</a:t>
            </a:r>
            <a:r>
              <a:rPr lang="en-US" sz="3399">
                <a:solidFill>
                  <a:srgbClr val="002F15"/>
                </a:solidFill>
                <a:latin typeface="Open Sans"/>
                <a:ea typeface="Open Sans"/>
                <a:cs typeface="Open Sans"/>
                <a:sym typeface="Open Sans"/>
              </a:rPr>
              <a:t> over time, without significant variations. </a:t>
            </a:r>
          </a:p>
          <a:p>
            <a:pPr algn="l">
              <a:lnSpc>
                <a:spcPts val="4759"/>
              </a:lnSpc>
            </a:pPr>
          </a:p>
          <a:p>
            <a:pPr algn="l">
              <a:lnSpc>
                <a:spcPts val="4759"/>
              </a:lnSpc>
            </a:pPr>
            <a:r>
              <a:rPr lang="en-US" sz="3399">
                <a:solidFill>
                  <a:srgbClr val="002F15"/>
                </a:solidFill>
                <a:latin typeface="Open Sans"/>
                <a:ea typeface="Open Sans"/>
                <a:cs typeface="Open Sans"/>
                <a:sym typeface="Open Sans"/>
              </a:rPr>
              <a:t>This could be due to </a:t>
            </a:r>
          </a:p>
          <a:p>
            <a:pPr algn="l" marL="734059" indent="-367030" lvl="1">
              <a:lnSpc>
                <a:spcPts val="4759"/>
              </a:lnSpc>
              <a:buFont typeface="Arial"/>
              <a:buChar char="•"/>
            </a:pPr>
            <a:r>
              <a:rPr lang="en-US" b="true" sz="3399">
                <a:solidFill>
                  <a:srgbClr val="002F15"/>
                </a:solidFill>
                <a:latin typeface="Open Sans Bold"/>
                <a:ea typeface="Open Sans Bold"/>
                <a:cs typeface="Open Sans Bold"/>
                <a:sym typeface="Open Sans Bold"/>
              </a:rPr>
              <a:t>social reasons</a:t>
            </a:r>
            <a:r>
              <a:rPr lang="en-US" sz="3399">
                <a:solidFill>
                  <a:srgbClr val="002F15"/>
                </a:solidFill>
                <a:latin typeface="Open Sans"/>
                <a:ea typeface="Open Sans"/>
                <a:cs typeface="Open Sans"/>
                <a:sym typeface="Open Sans"/>
              </a:rPr>
              <a:t>, where nutrition has remained largely unchanged over the years</a:t>
            </a:r>
          </a:p>
          <a:p>
            <a:pPr algn="l" marL="734059" indent="-367030" lvl="1">
              <a:lnSpc>
                <a:spcPts val="4759"/>
              </a:lnSpc>
              <a:buFont typeface="Arial"/>
              <a:buChar char="•"/>
            </a:pPr>
            <a:r>
              <a:rPr lang="en-US" b="true" sz="3399">
                <a:solidFill>
                  <a:srgbClr val="002F15"/>
                </a:solidFill>
                <a:latin typeface="Open Sans Bold"/>
                <a:ea typeface="Open Sans Bold"/>
                <a:cs typeface="Open Sans Bold"/>
                <a:sym typeface="Open Sans Bold"/>
              </a:rPr>
              <a:t>dataset-related reasons</a:t>
            </a:r>
            <a:r>
              <a:rPr lang="en-US" sz="3399">
                <a:solidFill>
                  <a:srgbClr val="002F15"/>
                </a:solidFill>
                <a:latin typeface="Open Sans"/>
                <a:ea typeface="Open Sans"/>
                <a:cs typeface="Open Sans"/>
                <a:sym typeface="Open Sans"/>
              </a:rPr>
              <a:t> such as the concentration of data in the early years</a:t>
            </a:r>
          </a:p>
          <a:p>
            <a:pPr algn="l" marL="734059" indent="-367030" lvl="1">
              <a:lnSpc>
                <a:spcPts val="4759"/>
              </a:lnSpc>
              <a:buFont typeface="Arial"/>
              <a:buChar char="•"/>
            </a:pPr>
            <a:r>
              <a:rPr lang="en-US" b="true" sz="3399">
                <a:solidFill>
                  <a:srgbClr val="002F15"/>
                </a:solidFill>
                <a:latin typeface="Open Sans Bold"/>
                <a:ea typeface="Open Sans Bold"/>
                <a:cs typeface="Open Sans Bold"/>
                <a:sym typeface="Open Sans Bold"/>
              </a:rPr>
              <a:t>reasons related to the model itself</a:t>
            </a:r>
            <a:r>
              <a:rPr lang="en-US" sz="3399">
                <a:solidFill>
                  <a:srgbClr val="002F15"/>
                </a:solidFill>
                <a:latin typeface="Open Sans"/>
                <a:ea typeface="Open Sans"/>
                <a:cs typeface="Open Sans"/>
                <a:sym typeface="Open Sans"/>
              </a:rPr>
              <a:t>, specifically the Mediterranean model, which groups various elements and does not allow for the observation of potential changes within its factors.</a:t>
            </a:r>
          </a:p>
        </p:txBody>
      </p:sp>
      <p:sp>
        <p:nvSpPr>
          <p:cNvPr name="TextBox 7" id="7"/>
          <p:cNvSpPr txBox="true"/>
          <p:nvPr/>
        </p:nvSpPr>
        <p:spPr>
          <a:xfrm rot="0">
            <a:off x="0" y="8782410"/>
            <a:ext cx="18288000" cy="1443356"/>
          </a:xfrm>
          <a:prstGeom prst="rect">
            <a:avLst/>
          </a:prstGeom>
        </p:spPr>
        <p:txBody>
          <a:bodyPr anchor="t" rtlCol="false" tIns="0" lIns="0" bIns="0" rIns="0">
            <a:spAutoFit/>
          </a:bodyPr>
          <a:lstStyle/>
          <a:p>
            <a:pPr algn="ctr">
              <a:lnSpc>
                <a:spcPts val="6019"/>
              </a:lnSpc>
            </a:pPr>
            <a:r>
              <a:rPr lang="en-US" sz="4299">
                <a:solidFill>
                  <a:srgbClr val="002F15"/>
                </a:solidFill>
                <a:latin typeface="Sergio Trendy"/>
                <a:ea typeface="Sergio Trendy"/>
                <a:cs typeface="Sergio Trendy"/>
                <a:sym typeface="Sergio Trendy"/>
              </a:rPr>
              <a:t>Therefore, there is a need for new and more precise analyses!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0D4"/>
        </a:solidFill>
      </p:bgPr>
    </p:bg>
    <p:spTree>
      <p:nvGrpSpPr>
        <p:cNvPr id="1" name=""/>
        <p:cNvGrpSpPr/>
        <p:nvPr/>
      </p:nvGrpSpPr>
      <p:grpSpPr>
        <a:xfrm>
          <a:off x="0" y="0"/>
          <a:ext cx="0" cy="0"/>
          <a:chOff x="0" y="0"/>
          <a:chExt cx="0" cy="0"/>
        </a:xfrm>
      </p:grpSpPr>
      <p:sp>
        <p:nvSpPr>
          <p:cNvPr name="TextBox 2" id="2"/>
          <p:cNvSpPr txBox="true"/>
          <p:nvPr/>
        </p:nvSpPr>
        <p:spPr>
          <a:xfrm rot="0">
            <a:off x="5739912" y="652462"/>
            <a:ext cx="6808175" cy="828675"/>
          </a:xfrm>
          <a:prstGeom prst="rect">
            <a:avLst/>
          </a:prstGeom>
        </p:spPr>
        <p:txBody>
          <a:bodyPr anchor="t" rtlCol="false" tIns="0" lIns="0" bIns="0" rIns="0">
            <a:spAutoFit/>
          </a:bodyPr>
          <a:lstStyle/>
          <a:p>
            <a:pPr algn="l">
              <a:lnSpc>
                <a:spcPts val="7199"/>
              </a:lnSpc>
            </a:pPr>
            <a:r>
              <a:rPr lang="en-US" sz="5999">
                <a:solidFill>
                  <a:srgbClr val="002F15"/>
                </a:solidFill>
                <a:latin typeface="Sergio Trendy"/>
                <a:ea typeface="Sergio Trendy"/>
                <a:cs typeface="Sergio Trendy"/>
                <a:sym typeface="Sergio Trendy"/>
              </a:rPr>
              <a:t>FOOD GROUPS</a:t>
            </a:r>
          </a:p>
        </p:txBody>
      </p:sp>
      <p:grpSp>
        <p:nvGrpSpPr>
          <p:cNvPr name="Group 3" id="3"/>
          <p:cNvGrpSpPr/>
          <p:nvPr/>
        </p:nvGrpSpPr>
        <p:grpSpPr>
          <a:xfrm rot="0">
            <a:off x="-4943411" y="576262"/>
            <a:ext cx="12715024" cy="11352310"/>
            <a:chOff x="0" y="0"/>
            <a:chExt cx="16953366" cy="15136414"/>
          </a:xfrm>
        </p:grpSpPr>
        <p:sp>
          <p:nvSpPr>
            <p:cNvPr name="Freeform 4" id="4"/>
            <p:cNvSpPr/>
            <p:nvPr/>
          </p:nvSpPr>
          <p:spPr>
            <a:xfrm flipH="false" flipV="false" rot="0">
              <a:off x="6587508" y="8214950"/>
              <a:ext cx="4626202" cy="5379304"/>
            </a:xfrm>
            <a:custGeom>
              <a:avLst/>
              <a:gdLst/>
              <a:ahLst/>
              <a:cxnLst/>
              <a:rect r="r" b="b" t="t" l="l"/>
              <a:pathLst>
                <a:path h="5379304" w="4626202">
                  <a:moveTo>
                    <a:pt x="0" y="0"/>
                  </a:moveTo>
                  <a:lnTo>
                    <a:pt x="4626202" y="0"/>
                  </a:lnTo>
                  <a:lnTo>
                    <a:pt x="4626202" y="5379305"/>
                  </a:lnTo>
                  <a:lnTo>
                    <a:pt x="0" y="53793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887301" y="6933460"/>
              <a:ext cx="2237169" cy="8202954"/>
            </a:xfrm>
            <a:custGeom>
              <a:avLst/>
              <a:gdLst/>
              <a:ahLst/>
              <a:cxnLst/>
              <a:rect r="r" b="b" t="t" l="l"/>
              <a:pathLst>
                <a:path h="8202954" w="2237169">
                  <a:moveTo>
                    <a:pt x="0" y="0"/>
                  </a:moveTo>
                  <a:lnTo>
                    <a:pt x="2237170" y="0"/>
                  </a:lnTo>
                  <a:lnTo>
                    <a:pt x="2237170" y="8202954"/>
                  </a:lnTo>
                  <a:lnTo>
                    <a:pt x="0" y="82029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6308993" y="5354278"/>
              <a:ext cx="4055076" cy="2860672"/>
            </a:xfrm>
            <a:custGeom>
              <a:avLst/>
              <a:gdLst/>
              <a:ahLst/>
              <a:cxnLst/>
              <a:rect r="r" b="b" t="t" l="l"/>
              <a:pathLst>
                <a:path h="2860672" w="4055076">
                  <a:moveTo>
                    <a:pt x="0" y="0"/>
                  </a:moveTo>
                  <a:lnTo>
                    <a:pt x="4055075" y="0"/>
                  </a:lnTo>
                  <a:lnTo>
                    <a:pt x="4055075" y="2860672"/>
                  </a:lnTo>
                  <a:lnTo>
                    <a:pt x="0" y="28606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1213710" y="12047662"/>
              <a:ext cx="5739656" cy="1085317"/>
            </a:xfrm>
            <a:custGeom>
              <a:avLst/>
              <a:gdLst/>
              <a:ahLst/>
              <a:cxnLst/>
              <a:rect r="r" b="b" t="t" l="l"/>
              <a:pathLst>
                <a:path h="1085317" w="5739656">
                  <a:moveTo>
                    <a:pt x="0" y="0"/>
                  </a:moveTo>
                  <a:lnTo>
                    <a:pt x="5739656" y="0"/>
                  </a:lnTo>
                  <a:lnTo>
                    <a:pt x="5739656" y="1085317"/>
                  </a:lnTo>
                  <a:lnTo>
                    <a:pt x="0" y="108531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0" y="0"/>
              <a:ext cx="7421495" cy="6315018"/>
            </a:xfrm>
            <a:custGeom>
              <a:avLst/>
              <a:gdLst/>
              <a:ahLst/>
              <a:cxnLst/>
              <a:rect r="r" b="b" t="t" l="l"/>
              <a:pathLst>
                <a:path h="6315018" w="7421495">
                  <a:moveTo>
                    <a:pt x="0" y="0"/>
                  </a:moveTo>
                  <a:lnTo>
                    <a:pt x="7421495" y="0"/>
                  </a:lnTo>
                  <a:lnTo>
                    <a:pt x="7421495" y="6315018"/>
                  </a:lnTo>
                  <a:lnTo>
                    <a:pt x="0" y="631501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sp>
        <p:nvSpPr>
          <p:cNvPr name="Freeform 9" id="9"/>
          <p:cNvSpPr/>
          <p:nvPr/>
        </p:nvSpPr>
        <p:spPr>
          <a:xfrm flipH="false" flipV="false" rot="0">
            <a:off x="10271990" y="1788017"/>
            <a:ext cx="6826939" cy="7470283"/>
          </a:xfrm>
          <a:custGeom>
            <a:avLst/>
            <a:gdLst/>
            <a:ahLst/>
            <a:cxnLst/>
            <a:rect r="r" b="b" t="t" l="l"/>
            <a:pathLst>
              <a:path h="7470283" w="6826939">
                <a:moveTo>
                  <a:pt x="0" y="0"/>
                </a:moveTo>
                <a:lnTo>
                  <a:pt x="6826939" y="0"/>
                </a:lnTo>
                <a:lnTo>
                  <a:pt x="6826939" y="7470283"/>
                </a:lnTo>
                <a:lnTo>
                  <a:pt x="0" y="7470283"/>
                </a:lnTo>
                <a:lnTo>
                  <a:pt x="0" y="0"/>
                </a:lnTo>
                <a:close/>
              </a:path>
            </a:pathLst>
          </a:custGeom>
          <a:blipFill>
            <a:blip r:embed="rId12"/>
            <a:stretch>
              <a:fillRect l="0" t="0" r="0" b="0"/>
            </a:stretch>
          </a:blipFill>
        </p:spPr>
      </p:sp>
      <p:grpSp>
        <p:nvGrpSpPr>
          <p:cNvPr name="Group 10" id="10"/>
          <p:cNvGrpSpPr/>
          <p:nvPr/>
        </p:nvGrpSpPr>
        <p:grpSpPr>
          <a:xfrm rot="0">
            <a:off x="3162318" y="2915765"/>
            <a:ext cx="5981682" cy="5458518"/>
            <a:chOff x="0" y="0"/>
            <a:chExt cx="7975576" cy="7278024"/>
          </a:xfrm>
        </p:grpSpPr>
        <p:sp>
          <p:nvSpPr>
            <p:cNvPr name="TextBox 11" id="11"/>
            <p:cNvSpPr txBox="true"/>
            <p:nvPr/>
          </p:nvSpPr>
          <p:spPr>
            <a:xfrm rot="0">
              <a:off x="0" y="901989"/>
              <a:ext cx="7975576" cy="6376035"/>
            </a:xfrm>
            <a:prstGeom prst="rect">
              <a:avLst/>
            </a:prstGeom>
          </p:spPr>
          <p:txBody>
            <a:bodyPr anchor="t" rtlCol="false" tIns="0" lIns="0" bIns="0" rIns="0">
              <a:spAutoFit/>
            </a:bodyPr>
            <a:lstStyle/>
            <a:p>
              <a:pPr algn="l" marL="496571" indent="-248285" lvl="1">
                <a:lnSpc>
                  <a:spcPts val="3450"/>
                </a:lnSpc>
                <a:buFont typeface="Arial"/>
                <a:buChar char="•"/>
              </a:pPr>
              <a:r>
                <a:rPr lang="en-US" sz="2300">
                  <a:solidFill>
                    <a:srgbClr val="002F15"/>
                  </a:solidFill>
                  <a:latin typeface="Garet"/>
                  <a:ea typeface="Garet"/>
                  <a:cs typeface="Garet"/>
                  <a:sym typeface="Garet"/>
                </a:rPr>
                <a:t>We created 27 “food groups”starting from original “stability” dataset. </a:t>
              </a:r>
            </a:p>
            <a:p>
              <a:pPr algn="l">
                <a:lnSpc>
                  <a:spcPts val="3450"/>
                </a:lnSpc>
              </a:pPr>
            </a:p>
            <a:p>
              <a:pPr algn="l" marL="496571" indent="-248285" lvl="1">
                <a:lnSpc>
                  <a:spcPts val="3450"/>
                </a:lnSpc>
                <a:buFont typeface="Arial"/>
                <a:buChar char="•"/>
              </a:pPr>
              <a:r>
                <a:rPr lang="en-US" sz="2300">
                  <a:solidFill>
                    <a:srgbClr val="002F15"/>
                  </a:solidFill>
                  <a:latin typeface="Garet"/>
                  <a:ea typeface="Garet"/>
                  <a:cs typeface="Garet"/>
                  <a:sym typeface="Garet"/>
                </a:rPr>
                <a:t> Every variable is a representation of the possible portion of food per week by each respondent.</a:t>
              </a:r>
            </a:p>
            <a:p>
              <a:pPr algn="l">
                <a:lnSpc>
                  <a:spcPts val="3450"/>
                </a:lnSpc>
              </a:pPr>
            </a:p>
            <a:p>
              <a:pPr algn="l" marL="496571" indent="-248285" lvl="1">
                <a:lnSpc>
                  <a:spcPts val="3450"/>
                </a:lnSpc>
                <a:buFont typeface="Arial"/>
                <a:buChar char="•"/>
              </a:pPr>
              <a:r>
                <a:rPr lang="en-US" sz="2300">
                  <a:solidFill>
                    <a:srgbClr val="002F15"/>
                  </a:solidFill>
                  <a:latin typeface="Garet"/>
                  <a:ea typeface="Garet"/>
                  <a:cs typeface="Garet"/>
                  <a:sym typeface="Garet"/>
                </a:rPr>
                <a:t>These food groups were used in both PCA analysis and Factor analysis.</a:t>
              </a:r>
            </a:p>
          </p:txBody>
        </p:sp>
        <p:sp>
          <p:nvSpPr>
            <p:cNvPr name="TextBox 12" id="12"/>
            <p:cNvSpPr txBox="true"/>
            <p:nvPr/>
          </p:nvSpPr>
          <p:spPr>
            <a:xfrm rot="0">
              <a:off x="0" y="-38100"/>
              <a:ext cx="7975576" cy="647700"/>
            </a:xfrm>
            <a:prstGeom prst="rect">
              <a:avLst/>
            </a:prstGeom>
          </p:spPr>
          <p:txBody>
            <a:bodyPr anchor="t" rtlCol="false" tIns="0" lIns="0" bIns="0" rIns="0">
              <a:spAutoFit/>
            </a:bodyPr>
            <a:lstStyle/>
            <a:p>
              <a:pPr algn="l">
                <a:lnSpc>
                  <a:spcPts val="4200"/>
                </a:lnSpc>
              </a:pPr>
              <a:r>
                <a:rPr lang="en-US" sz="3000">
                  <a:solidFill>
                    <a:srgbClr val="002F15"/>
                  </a:solidFill>
                  <a:latin typeface="Sergio Trendy"/>
                  <a:ea typeface="Sergio Trendy"/>
                  <a:cs typeface="Sergio Trendy"/>
                  <a:sym typeface="Sergio Trendy"/>
                </a:rPr>
                <a:t>STEPS</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0D4"/>
        </a:solidFill>
      </p:bgPr>
    </p:bg>
    <p:spTree>
      <p:nvGrpSpPr>
        <p:cNvPr id="1" name=""/>
        <p:cNvGrpSpPr/>
        <p:nvPr/>
      </p:nvGrpSpPr>
      <p:grpSpPr>
        <a:xfrm>
          <a:off x="0" y="0"/>
          <a:ext cx="0" cy="0"/>
          <a:chOff x="0" y="0"/>
          <a:chExt cx="0" cy="0"/>
        </a:xfrm>
      </p:grpSpPr>
      <p:sp>
        <p:nvSpPr>
          <p:cNvPr name="TextBox 2" id="2"/>
          <p:cNvSpPr txBox="true"/>
          <p:nvPr/>
        </p:nvSpPr>
        <p:spPr>
          <a:xfrm rot="0">
            <a:off x="5739912" y="652462"/>
            <a:ext cx="6808175" cy="828675"/>
          </a:xfrm>
          <a:prstGeom prst="rect">
            <a:avLst/>
          </a:prstGeom>
        </p:spPr>
        <p:txBody>
          <a:bodyPr anchor="t" rtlCol="false" tIns="0" lIns="0" bIns="0" rIns="0">
            <a:spAutoFit/>
          </a:bodyPr>
          <a:lstStyle/>
          <a:p>
            <a:pPr algn="l">
              <a:lnSpc>
                <a:spcPts val="7199"/>
              </a:lnSpc>
            </a:pPr>
            <a:r>
              <a:rPr lang="en-US" sz="5999">
                <a:solidFill>
                  <a:srgbClr val="002F15"/>
                </a:solidFill>
                <a:latin typeface="Sergio Trendy"/>
                <a:ea typeface="Sergio Trendy"/>
                <a:cs typeface="Sergio Trendy"/>
                <a:sym typeface="Sergio Trendy"/>
              </a:rPr>
              <a:t>FOOD GROUPS</a:t>
            </a:r>
          </a:p>
        </p:txBody>
      </p:sp>
      <p:grpSp>
        <p:nvGrpSpPr>
          <p:cNvPr name="Group 3" id="3"/>
          <p:cNvGrpSpPr/>
          <p:nvPr/>
        </p:nvGrpSpPr>
        <p:grpSpPr>
          <a:xfrm rot="0">
            <a:off x="-4943411" y="576262"/>
            <a:ext cx="12715024" cy="11352310"/>
            <a:chOff x="0" y="0"/>
            <a:chExt cx="16953366" cy="15136414"/>
          </a:xfrm>
        </p:grpSpPr>
        <p:sp>
          <p:nvSpPr>
            <p:cNvPr name="Freeform 4" id="4"/>
            <p:cNvSpPr/>
            <p:nvPr/>
          </p:nvSpPr>
          <p:spPr>
            <a:xfrm flipH="false" flipV="false" rot="0">
              <a:off x="6587508" y="8214950"/>
              <a:ext cx="4626202" cy="5379304"/>
            </a:xfrm>
            <a:custGeom>
              <a:avLst/>
              <a:gdLst/>
              <a:ahLst/>
              <a:cxnLst/>
              <a:rect r="r" b="b" t="t" l="l"/>
              <a:pathLst>
                <a:path h="5379304" w="4626202">
                  <a:moveTo>
                    <a:pt x="0" y="0"/>
                  </a:moveTo>
                  <a:lnTo>
                    <a:pt x="4626202" y="0"/>
                  </a:lnTo>
                  <a:lnTo>
                    <a:pt x="4626202" y="5379305"/>
                  </a:lnTo>
                  <a:lnTo>
                    <a:pt x="0" y="53793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887301" y="6933460"/>
              <a:ext cx="2237169" cy="8202954"/>
            </a:xfrm>
            <a:custGeom>
              <a:avLst/>
              <a:gdLst/>
              <a:ahLst/>
              <a:cxnLst/>
              <a:rect r="r" b="b" t="t" l="l"/>
              <a:pathLst>
                <a:path h="8202954" w="2237169">
                  <a:moveTo>
                    <a:pt x="0" y="0"/>
                  </a:moveTo>
                  <a:lnTo>
                    <a:pt x="2237170" y="0"/>
                  </a:lnTo>
                  <a:lnTo>
                    <a:pt x="2237170" y="8202954"/>
                  </a:lnTo>
                  <a:lnTo>
                    <a:pt x="0" y="82029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6308993" y="5354278"/>
              <a:ext cx="4055076" cy="2860672"/>
            </a:xfrm>
            <a:custGeom>
              <a:avLst/>
              <a:gdLst/>
              <a:ahLst/>
              <a:cxnLst/>
              <a:rect r="r" b="b" t="t" l="l"/>
              <a:pathLst>
                <a:path h="2860672" w="4055076">
                  <a:moveTo>
                    <a:pt x="0" y="0"/>
                  </a:moveTo>
                  <a:lnTo>
                    <a:pt x="4055075" y="0"/>
                  </a:lnTo>
                  <a:lnTo>
                    <a:pt x="4055075" y="2860672"/>
                  </a:lnTo>
                  <a:lnTo>
                    <a:pt x="0" y="28606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1213710" y="12047662"/>
              <a:ext cx="5739656" cy="1085317"/>
            </a:xfrm>
            <a:custGeom>
              <a:avLst/>
              <a:gdLst/>
              <a:ahLst/>
              <a:cxnLst/>
              <a:rect r="r" b="b" t="t" l="l"/>
              <a:pathLst>
                <a:path h="1085317" w="5739656">
                  <a:moveTo>
                    <a:pt x="0" y="0"/>
                  </a:moveTo>
                  <a:lnTo>
                    <a:pt x="5739656" y="0"/>
                  </a:lnTo>
                  <a:lnTo>
                    <a:pt x="5739656" y="1085317"/>
                  </a:lnTo>
                  <a:lnTo>
                    <a:pt x="0" y="108531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0" y="0"/>
              <a:ext cx="7421495" cy="6315018"/>
            </a:xfrm>
            <a:custGeom>
              <a:avLst/>
              <a:gdLst/>
              <a:ahLst/>
              <a:cxnLst/>
              <a:rect r="r" b="b" t="t" l="l"/>
              <a:pathLst>
                <a:path h="6315018" w="7421495">
                  <a:moveTo>
                    <a:pt x="0" y="0"/>
                  </a:moveTo>
                  <a:lnTo>
                    <a:pt x="7421495" y="0"/>
                  </a:lnTo>
                  <a:lnTo>
                    <a:pt x="7421495" y="6315018"/>
                  </a:lnTo>
                  <a:lnTo>
                    <a:pt x="0" y="631501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grpSp>
        <p:nvGrpSpPr>
          <p:cNvPr name="Group 9" id="9"/>
          <p:cNvGrpSpPr/>
          <p:nvPr/>
        </p:nvGrpSpPr>
        <p:grpSpPr>
          <a:xfrm rot="0">
            <a:off x="3162318" y="2915765"/>
            <a:ext cx="5981682" cy="5458518"/>
            <a:chOff x="0" y="0"/>
            <a:chExt cx="7975576" cy="7278024"/>
          </a:xfrm>
        </p:grpSpPr>
        <p:sp>
          <p:nvSpPr>
            <p:cNvPr name="TextBox 10" id="10"/>
            <p:cNvSpPr txBox="true"/>
            <p:nvPr/>
          </p:nvSpPr>
          <p:spPr>
            <a:xfrm rot="0">
              <a:off x="0" y="901989"/>
              <a:ext cx="7975576" cy="6376035"/>
            </a:xfrm>
            <a:prstGeom prst="rect">
              <a:avLst/>
            </a:prstGeom>
          </p:spPr>
          <p:txBody>
            <a:bodyPr anchor="t" rtlCol="false" tIns="0" lIns="0" bIns="0" rIns="0">
              <a:spAutoFit/>
            </a:bodyPr>
            <a:lstStyle/>
            <a:p>
              <a:pPr algn="l" marL="496571" indent="-248285" lvl="1">
                <a:lnSpc>
                  <a:spcPts val="3450"/>
                </a:lnSpc>
                <a:buFont typeface="Arial"/>
                <a:buChar char="•"/>
              </a:pPr>
              <a:r>
                <a:rPr lang="en-US" sz="2300">
                  <a:solidFill>
                    <a:srgbClr val="002F15"/>
                  </a:solidFill>
                  <a:latin typeface="Garet"/>
                  <a:ea typeface="Garet"/>
                  <a:cs typeface="Garet"/>
                  <a:sym typeface="Garet"/>
                </a:rPr>
                <a:t>We created 27 “food groups”starting from original “stability” dataset. </a:t>
              </a:r>
            </a:p>
            <a:p>
              <a:pPr algn="l">
                <a:lnSpc>
                  <a:spcPts val="3450"/>
                </a:lnSpc>
              </a:pPr>
            </a:p>
            <a:p>
              <a:pPr algn="l" marL="496571" indent="-248285" lvl="1">
                <a:lnSpc>
                  <a:spcPts val="3450"/>
                </a:lnSpc>
                <a:buFont typeface="Arial"/>
                <a:buChar char="•"/>
              </a:pPr>
              <a:r>
                <a:rPr lang="en-US" sz="2300">
                  <a:solidFill>
                    <a:srgbClr val="002F15"/>
                  </a:solidFill>
                  <a:latin typeface="Garet"/>
                  <a:ea typeface="Garet"/>
                  <a:cs typeface="Garet"/>
                  <a:sym typeface="Garet"/>
                </a:rPr>
                <a:t> Every variable is a representation of the possible portion of food per week by each respondent.</a:t>
              </a:r>
            </a:p>
            <a:p>
              <a:pPr algn="l">
                <a:lnSpc>
                  <a:spcPts val="3450"/>
                </a:lnSpc>
              </a:pPr>
            </a:p>
            <a:p>
              <a:pPr algn="l" marL="496571" indent="-248285" lvl="1">
                <a:lnSpc>
                  <a:spcPts val="3450"/>
                </a:lnSpc>
                <a:buFont typeface="Arial"/>
                <a:buChar char="•"/>
              </a:pPr>
              <a:r>
                <a:rPr lang="en-US" sz="2300">
                  <a:solidFill>
                    <a:srgbClr val="002F15"/>
                  </a:solidFill>
                  <a:latin typeface="Garet"/>
                  <a:ea typeface="Garet"/>
                  <a:cs typeface="Garet"/>
                  <a:sym typeface="Garet"/>
                </a:rPr>
                <a:t>These food groups were used in both PCA analysis and Factor analysis.</a:t>
              </a:r>
            </a:p>
          </p:txBody>
        </p:sp>
        <p:sp>
          <p:nvSpPr>
            <p:cNvPr name="TextBox 11" id="11"/>
            <p:cNvSpPr txBox="true"/>
            <p:nvPr/>
          </p:nvSpPr>
          <p:spPr>
            <a:xfrm rot="0">
              <a:off x="0" y="-38100"/>
              <a:ext cx="7975576" cy="647700"/>
            </a:xfrm>
            <a:prstGeom prst="rect">
              <a:avLst/>
            </a:prstGeom>
          </p:spPr>
          <p:txBody>
            <a:bodyPr anchor="t" rtlCol="false" tIns="0" lIns="0" bIns="0" rIns="0">
              <a:spAutoFit/>
            </a:bodyPr>
            <a:lstStyle/>
            <a:p>
              <a:pPr algn="l">
                <a:lnSpc>
                  <a:spcPts val="4200"/>
                </a:lnSpc>
              </a:pPr>
              <a:r>
                <a:rPr lang="en-US" sz="3000">
                  <a:solidFill>
                    <a:srgbClr val="002F15"/>
                  </a:solidFill>
                  <a:latin typeface="Sergio Trendy"/>
                  <a:ea typeface="Sergio Trendy"/>
                  <a:cs typeface="Sergio Trendy"/>
                  <a:sym typeface="Sergio Trendy"/>
                </a:rPr>
                <a:t>STEPS</a:t>
              </a:r>
            </a:p>
          </p:txBody>
        </p:sp>
      </p:grpSp>
      <p:sp>
        <p:nvSpPr>
          <p:cNvPr name="TextBox 12" id="12"/>
          <p:cNvSpPr txBox="true"/>
          <p:nvPr/>
        </p:nvSpPr>
        <p:spPr>
          <a:xfrm rot="0">
            <a:off x="9829741" y="3181916"/>
            <a:ext cx="3884605" cy="4977702"/>
          </a:xfrm>
          <a:prstGeom prst="rect">
            <a:avLst/>
          </a:prstGeom>
        </p:spPr>
        <p:txBody>
          <a:bodyPr anchor="t" rtlCol="false" tIns="0" lIns="0" bIns="0" rIns="0">
            <a:spAutoFit/>
          </a:bodyPr>
          <a:lstStyle/>
          <a:p>
            <a:pPr algn="l" marL="435013" indent="-217507" lvl="1">
              <a:lnSpc>
                <a:spcPts val="2820"/>
              </a:lnSpc>
              <a:buFont typeface="Arial"/>
              <a:buChar char="•"/>
            </a:pPr>
            <a:r>
              <a:rPr lang="en-US" sz="2014">
                <a:solidFill>
                  <a:srgbClr val="002F15"/>
                </a:solidFill>
                <a:latin typeface="Open Sans"/>
                <a:ea typeface="Open Sans"/>
                <a:cs typeface="Open Sans"/>
                <a:sym typeface="Open Sans"/>
              </a:rPr>
              <a:t>Milk</a:t>
            </a:r>
          </a:p>
          <a:p>
            <a:pPr algn="l" marL="435013" indent="-217507" lvl="1">
              <a:lnSpc>
                <a:spcPts val="2820"/>
              </a:lnSpc>
              <a:buFont typeface="Arial"/>
              <a:buChar char="•"/>
            </a:pPr>
            <a:r>
              <a:rPr lang="en-US" sz="2014">
                <a:solidFill>
                  <a:srgbClr val="002F15"/>
                </a:solidFill>
                <a:latin typeface="Open Sans"/>
                <a:ea typeface="Open Sans"/>
                <a:cs typeface="Open Sans"/>
                <a:sym typeface="Open Sans"/>
              </a:rPr>
              <a:t>Coffee</a:t>
            </a:r>
          </a:p>
          <a:p>
            <a:pPr algn="l" marL="435013" indent="-217507" lvl="1">
              <a:lnSpc>
                <a:spcPts val="2820"/>
              </a:lnSpc>
              <a:buFont typeface="Arial"/>
              <a:buChar char="•"/>
            </a:pPr>
            <a:r>
              <a:rPr lang="en-US" sz="2014">
                <a:solidFill>
                  <a:srgbClr val="002F15"/>
                </a:solidFill>
                <a:latin typeface="Open Sans"/>
                <a:ea typeface="Open Sans"/>
                <a:cs typeface="Open Sans"/>
                <a:sym typeface="Open Sans"/>
              </a:rPr>
              <a:t>Tea and Decaffeinated Coffee</a:t>
            </a:r>
          </a:p>
          <a:p>
            <a:pPr algn="l" marL="435013" indent="-217507" lvl="1">
              <a:lnSpc>
                <a:spcPts val="2820"/>
              </a:lnSpc>
              <a:buFont typeface="Arial"/>
              <a:buChar char="•"/>
            </a:pPr>
            <a:r>
              <a:rPr lang="en-US" sz="2014">
                <a:solidFill>
                  <a:srgbClr val="002F15"/>
                </a:solidFill>
                <a:latin typeface="Open Sans"/>
                <a:ea typeface="Open Sans"/>
                <a:cs typeface="Open Sans"/>
                <a:sym typeface="Open Sans"/>
              </a:rPr>
              <a:t>Bread</a:t>
            </a:r>
          </a:p>
          <a:p>
            <a:pPr algn="l" marL="435013" indent="-217507" lvl="1">
              <a:lnSpc>
                <a:spcPts val="2820"/>
              </a:lnSpc>
              <a:buFont typeface="Arial"/>
              <a:buChar char="•"/>
            </a:pPr>
            <a:r>
              <a:rPr lang="en-US" sz="2014">
                <a:solidFill>
                  <a:srgbClr val="002F15"/>
                </a:solidFill>
                <a:latin typeface="Open Sans"/>
                <a:ea typeface="Open Sans"/>
                <a:cs typeface="Open Sans"/>
                <a:sym typeface="Open Sans"/>
              </a:rPr>
              <a:t>Pasta and R</a:t>
            </a:r>
            <a:r>
              <a:rPr lang="en-US" sz="2014">
                <a:solidFill>
                  <a:srgbClr val="002F15"/>
                </a:solidFill>
                <a:latin typeface="Open Sans"/>
                <a:ea typeface="Open Sans"/>
                <a:cs typeface="Open Sans"/>
                <a:sym typeface="Open Sans"/>
              </a:rPr>
              <a:t>ice</a:t>
            </a:r>
          </a:p>
          <a:p>
            <a:pPr algn="l" marL="435013" indent="-217507" lvl="1">
              <a:lnSpc>
                <a:spcPts val="2820"/>
              </a:lnSpc>
              <a:buFont typeface="Arial"/>
              <a:buChar char="•"/>
            </a:pPr>
            <a:r>
              <a:rPr lang="en-US" sz="2014">
                <a:solidFill>
                  <a:srgbClr val="002F15"/>
                </a:solidFill>
                <a:latin typeface="Open Sans"/>
                <a:ea typeface="Open Sans"/>
                <a:cs typeface="Open Sans"/>
                <a:sym typeface="Open Sans"/>
              </a:rPr>
              <a:t>Soup</a:t>
            </a:r>
          </a:p>
          <a:p>
            <a:pPr algn="l" marL="435013" indent="-217507" lvl="1">
              <a:lnSpc>
                <a:spcPts val="2820"/>
              </a:lnSpc>
              <a:buFont typeface="Arial"/>
              <a:buChar char="•"/>
            </a:pPr>
            <a:r>
              <a:rPr lang="en-US" sz="2014">
                <a:solidFill>
                  <a:srgbClr val="002F15"/>
                </a:solidFill>
                <a:latin typeface="Open Sans"/>
                <a:ea typeface="Open Sans"/>
                <a:cs typeface="Open Sans"/>
                <a:sym typeface="Open Sans"/>
              </a:rPr>
              <a:t>Eggs</a:t>
            </a:r>
          </a:p>
          <a:p>
            <a:pPr algn="l" marL="435013" indent="-217507" lvl="1">
              <a:lnSpc>
                <a:spcPts val="2820"/>
              </a:lnSpc>
              <a:buFont typeface="Arial"/>
              <a:buChar char="•"/>
            </a:pPr>
            <a:r>
              <a:rPr lang="en-US" sz="2014">
                <a:solidFill>
                  <a:srgbClr val="002F15"/>
                </a:solidFill>
                <a:latin typeface="Open Sans"/>
                <a:ea typeface="Open Sans"/>
                <a:cs typeface="Open Sans"/>
                <a:sym typeface="Open Sans"/>
              </a:rPr>
              <a:t>White Meat</a:t>
            </a:r>
          </a:p>
          <a:p>
            <a:pPr algn="l" marL="435013" indent="-217507" lvl="1">
              <a:lnSpc>
                <a:spcPts val="2820"/>
              </a:lnSpc>
              <a:buFont typeface="Arial"/>
              <a:buChar char="•"/>
            </a:pPr>
            <a:r>
              <a:rPr lang="en-US" sz="2014">
                <a:solidFill>
                  <a:srgbClr val="002F15"/>
                </a:solidFill>
                <a:latin typeface="Open Sans"/>
                <a:ea typeface="Open Sans"/>
                <a:cs typeface="Open Sans"/>
                <a:sym typeface="Open Sans"/>
              </a:rPr>
              <a:t>Red Meat</a:t>
            </a:r>
          </a:p>
          <a:p>
            <a:pPr algn="l" marL="435013" indent="-217507" lvl="1">
              <a:lnSpc>
                <a:spcPts val="2820"/>
              </a:lnSpc>
              <a:buFont typeface="Arial"/>
              <a:buChar char="•"/>
            </a:pPr>
            <a:r>
              <a:rPr lang="en-US" sz="2014">
                <a:solidFill>
                  <a:srgbClr val="002F15"/>
                </a:solidFill>
                <a:latin typeface="Open Sans"/>
                <a:ea typeface="Open Sans"/>
                <a:cs typeface="Open Sans"/>
                <a:sym typeface="Open Sans"/>
              </a:rPr>
              <a:t>Liver</a:t>
            </a:r>
          </a:p>
          <a:p>
            <a:pPr algn="l" marL="435013" indent="-217507" lvl="1">
              <a:lnSpc>
                <a:spcPts val="2820"/>
              </a:lnSpc>
              <a:buFont typeface="Arial"/>
              <a:buChar char="•"/>
            </a:pPr>
            <a:r>
              <a:rPr lang="en-US" sz="2014">
                <a:solidFill>
                  <a:srgbClr val="002F15"/>
                </a:solidFill>
                <a:latin typeface="Open Sans"/>
                <a:ea typeface="Open Sans"/>
                <a:cs typeface="Open Sans"/>
                <a:sym typeface="Open Sans"/>
              </a:rPr>
              <a:t>Citrus Fruit</a:t>
            </a:r>
          </a:p>
          <a:p>
            <a:pPr algn="l" marL="435013" indent="-217507" lvl="1">
              <a:lnSpc>
                <a:spcPts val="2820"/>
              </a:lnSpc>
              <a:buFont typeface="Arial"/>
              <a:buChar char="•"/>
            </a:pPr>
            <a:r>
              <a:rPr lang="en-US" sz="2014">
                <a:solidFill>
                  <a:srgbClr val="002F15"/>
                </a:solidFill>
                <a:latin typeface="Open Sans"/>
                <a:ea typeface="Open Sans"/>
                <a:cs typeface="Open Sans"/>
                <a:sym typeface="Open Sans"/>
              </a:rPr>
              <a:t>Processed Meat</a:t>
            </a:r>
          </a:p>
          <a:p>
            <a:pPr algn="l" marL="435013" indent="-217507" lvl="1">
              <a:lnSpc>
                <a:spcPts val="2820"/>
              </a:lnSpc>
              <a:buFont typeface="Arial"/>
              <a:buChar char="•"/>
            </a:pPr>
            <a:r>
              <a:rPr lang="en-US" sz="2014">
                <a:solidFill>
                  <a:srgbClr val="002F15"/>
                </a:solidFill>
                <a:latin typeface="Open Sans"/>
                <a:ea typeface="Open Sans"/>
                <a:cs typeface="Open Sans"/>
                <a:sym typeface="Open Sans"/>
              </a:rPr>
              <a:t>Fish</a:t>
            </a:r>
          </a:p>
          <a:p>
            <a:pPr algn="l">
              <a:lnSpc>
                <a:spcPts val="2820"/>
              </a:lnSpc>
            </a:pPr>
          </a:p>
        </p:txBody>
      </p:sp>
      <p:sp>
        <p:nvSpPr>
          <p:cNvPr name="TextBox 13" id="13"/>
          <p:cNvSpPr txBox="true"/>
          <p:nvPr/>
        </p:nvSpPr>
        <p:spPr>
          <a:xfrm rot="0">
            <a:off x="14008497" y="3058224"/>
            <a:ext cx="3886135" cy="5225085"/>
          </a:xfrm>
          <a:prstGeom prst="rect">
            <a:avLst/>
          </a:prstGeom>
        </p:spPr>
        <p:txBody>
          <a:bodyPr anchor="t" rtlCol="false" tIns="0" lIns="0" bIns="0" rIns="0">
            <a:spAutoFit/>
          </a:bodyPr>
          <a:lstStyle/>
          <a:p>
            <a:pPr algn="l" marL="433267" indent="-216634" lvl="1">
              <a:lnSpc>
                <a:spcPts val="2809"/>
              </a:lnSpc>
              <a:buFont typeface="Arial"/>
              <a:buChar char="•"/>
            </a:pPr>
            <a:r>
              <a:rPr lang="en-US" sz="2006">
                <a:solidFill>
                  <a:srgbClr val="002F15"/>
                </a:solidFill>
                <a:latin typeface="Open Sans"/>
                <a:ea typeface="Open Sans"/>
                <a:cs typeface="Open Sans"/>
                <a:sym typeface="Open Sans"/>
              </a:rPr>
              <a:t>Cheese</a:t>
            </a:r>
          </a:p>
          <a:p>
            <a:pPr algn="l" marL="433267" indent="-216634" lvl="1">
              <a:lnSpc>
                <a:spcPts val="2809"/>
              </a:lnSpc>
              <a:buFont typeface="Arial"/>
              <a:buChar char="•"/>
            </a:pPr>
            <a:r>
              <a:rPr lang="en-US" sz="2006">
                <a:solidFill>
                  <a:srgbClr val="002F15"/>
                </a:solidFill>
                <a:latin typeface="Open Sans"/>
                <a:ea typeface="Open Sans"/>
                <a:cs typeface="Open Sans"/>
                <a:sym typeface="Open Sans"/>
              </a:rPr>
              <a:t>Potatoes</a:t>
            </a:r>
          </a:p>
          <a:p>
            <a:pPr algn="l" marL="433267" indent="-216634" lvl="1">
              <a:lnSpc>
                <a:spcPts val="2809"/>
              </a:lnSpc>
              <a:buFont typeface="Arial"/>
              <a:buChar char="•"/>
            </a:pPr>
            <a:r>
              <a:rPr lang="en-US" sz="2006">
                <a:solidFill>
                  <a:srgbClr val="002F15"/>
                </a:solidFill>
                <a:latin typeface="Open Sans"/>
                <a:ea typeface="Open Sans"/>
                <a:cs typeface="Open Sans"/>
                <a:sym typeface="Open Sans"/>
              </a:rPr>
              <a:t>Leafy Ve</a:t>
            </a:r>
            <a:r>
              <a:rPr lang="en-US" sz="2006">
                <a:solidFill>
                  <a:srgbClr val="002F15"/>
                </a:solidFill>
                <a:latin typeface="Open Sans"/>
                <a:ea typeface="Open Sans"/>
                <a:cs typeface="Open Sans"/>
                <a:sym typeface="Open Sans"/>
              </a:rPr>
              <a:t>getables</a:t>
            </a:r>
          </a:p>
          <a:p>
            <a:pPr algn="l" marL="433267" indent="-216634" lvl="1">
              <a:lnSpc>
                <a:spcPts val="2809"/>
              </a:lnSpc>
              <a:buFont typeface="Arial"/>
              <a:buChar char="•"/>
            </a:pPr>
            <a:r>
              <a:rPr lang="en-US" sz="2006">
                <a:solidFill>
                  <a:srgbClr val="002F15"/>
                </a:solidFill>
                <a:latin typeface="Open Sans"/>
                <a:ea typeface="Open Sans"/>
                <a:cs typeface="Open Sans"/>
                <a:sym typeface="Open Sans"/>
              </a:rPr>
              <a:t>Fruiting Vegetables</a:t>
            </a:r>
          </a:p>
          <a:p>
            <a:pPr algn="l" marL="433267" indent="-216634" lvl="1">
              <a:lnSpc>
                <a:spcPts val="2809"/>
              </a:lnSpc>
              <a:buFont typeface="Arial"/>
              <a:buChar char="•"/>
            </a:pPr>
            <a:r>
              <a:rPr lang="en-US" sz="2006">
                <a:solidFill>
                  <a:srgbClr val="002F15"/>
                </a:solidFill>
                <a:latin typeface="Open Sans"/>
                <a:ea typeface="Open Sans"/>
                <a:cs typeface="Open Sans"/>
                <a:sym typeface="Open Sans"/>
              </a:rPr>
              <a:t>Root Vegetables</a:t>
            </a:r>
          </a:p>
          <a:p>
            <a:pPr algn="l" marL="433267" indent="-216634" lvl="1">
              <a:lnSpc>
                <a:spcPts val="2809"/>
              </a:lnSpc>
              <a:buFont typeface="Arial"/>
              <a:buChar char="•"/>
            </a:pPr>
            <a:r>
              <a:rPr lang="en-US" sz="2006">
                <a:solidFill>
                  <a:srgbClr val="002F15"/>
                </a:solidFill>
                <a:latin typeface="Open Sans"/>
                <a:ea typeface="Open Sans"/>
                <a:cs typeface="Open Sans"/>
                <a:sym typeface="Open Sans"/>
              </a:rPr>
              <a:t>Other Vegetables</a:t>
            </a:r>
          </a:p>
          <a:p>
            <a:pPr algn="l" marL="433267" indent="-216634" lvl="1">
              <a:lnSpc>
                <a:spcPts val="2809"/>
              </a:lnSpc>
              <a:buFont typeface="Arial"/>
              <a:buChar char="•"/>
            </a:pPr>
            <a:r>
              <a:rPr lang="en-US" sz="2006">
                <a:solidFill>
                  <a:srgbClr val="002F15"/>
                </a:solidFill>
                <a:latin typeface="Open Sans"/>
                <a:ea typeface="Open Sans"/>
                <a:cs typeface="Open Sans"/>
                <a:sym typeface="Open Sans"/>
              </a:rPr>
              <a:t>Other Fruits</a:t>
            </a:r>
          </a:p>
          <a:p>
            <a:pPr algn="l" marL="433267" indent="-216634" lvl="1">
              <a:lnSpc>
                <a:spcPts val="2809"/>
              </a:lnSpc>
              <a:buFont typeface="Arial"/>
              <a:buChar char="•"/>
            </a:pPr>
            <a:r>
              <a:rPr lang="en-US" sz="2006">
                <a:solidFill>
                  <a:srgbClr val="002F15"/>
                </a:solidFill>
                <a:latin typeface="Open Sans"/>
                <a:ea typeface="Open Sans"/>
                <a:cs typeface="Open Sans"/>
                <a:sym typeface="Open Sans"/>
              </a:rPr>
              <a:t>Seasonal Fruits</a:t>
            </a:r>
          </a:p>
          <a:p>
            <a:pPr algn="l" marL="433267" indent="-216634" lvl="1">
              <a:lnSpc>
                <a:spcPts val="2809"/>
              </a:lnSpc>
              <a:buFont typeface="Arial"/>
              <a:buChar char="•"/>
            </a:pPr>
            <a:r>
              <a:rPr lang="en-US" sz="2006">
                <a:solidFill>
                  <a:srgbClr val="002F15"/>
                </a:solidFill>
                <a:latin typeface="Open Sans"/>
                <a:ea typeface="Open Sans"/>
                <a:cs typeface="Open Sans"/>
                <a:sym typeface="Open Sans"/>
              </a:rPr>
              <a:t>Soft Drinks</a:t>
            </a:r>
          </a:p>
          <a:p>
            <a:pPr algn="l" marL="433267" indent="-216634" lvl="1">
              <a:lnSpc>
                <a:spcPts val="2809"/>
              </a:lnSpc>
              <a:buFont typeface="Arial"/>
              <a:buChar char="•"/>
            </a:pPr>
            <a:r>
              <a:rPr lang="en-US" sz="2006">
                <a:solidFill>
                  <a:srgbClr val="002F15"/>
                </a:solidFill>
                <a:latin typeface="Open Sans"/>
                <a:ea typeface="Open Sans"/>
                <a:cs typeface="Open Sans"/>
                <a:sym typeface="Open Sans"/>
              </a:rPr>
              <a:t>Desserts</a:t>
            </a:r>
          </a:p>
          <a:p>
            <a:pPr algn="l" marL="433267" indent="-216634" lvl="1">
              <a:lnSpc>
                <a:spcPts val="2809"/>
              </a:lnSpc>
              <a:buFont typeface="Arial"/>
              <a:buChar char="•"/>
            </a:pPr>
            <a:r>
              <a:rPr lang="en-US" sz="2006">
                <a:solidFill>
                  <a:srgbClr val="002F15"/>
                </a:solidFill>
                <a:latin typeface="Open Sans"/>
                <a:ea typeface="Open Sans"/>
                <a:cs typeface="Open Sans"/>
                <a:sym typeface="Open Sans"/>
              </a:rPr>
              <a:t>Sugar</a:t>
            </a:r>
          </a:p>
          <a:p>
            <a:pPr algn="l" marL="433267" indent="-216634" lvl="1">
              <a:lnSpc>
                <a:spcPts val="2809"/>
              </a:lnSpc>
              <a:buFont typeface="Arial"/>
              <a:buChar char="•"/>
            </a:pPr>
            <a:r>
              <a:rPr lang="en-US" sz="2006">
                <a:solidFill>
                  <a:srgbClr val="002F15"/>
                </a:solidFill>
                <a:latin typeface="Open Sans"/>
                <a:ea typeface="Open Sans"/>
                <a:cs typeface="Open Sans"/>
                <a:sym typeface="Open Sans"/>
              </a:rPr>
              <a:t>Animal Fat</a:t>
            </a:r>
          </a:p>
          <a:p>
            <a:pPr algn="l" marL="433267" indent="-216634" lvl="1">
              <a:lnSpc>
                <a:spcPts val="2809"/>
              </a:lnSpc>
              <a:buFont typeface="Arial"/>
              <a:buChar char="•"/>
            </a:pPr>
            <a:r>
              <a:rPr lang="en-US" sz="2006">
                <a:solidFill>
                  <a:srgbClr val="002F15"/>
                </a:solidFill>
                <a:latin typeface="Open Sans"/>
                <a:ea typeface="Open Sans"/>
                <a:cs typeface="Open Sans"/>
                <a:sym typeface="Open Sans"/>
              </a:rPr>
              <a:t>Olive Oil</a:t>
            </a:r>
          </a:p>
          <a:p>
            <a:pPr algn="l" marL="433267" indent="-216634" lvl="1">
              <a:lnSpc>
                <a:spcPts val="2809"/>
              </a:lnSpc>
              <a:buFont typeface="Arial"/>
              <a:buChar char="•"/>
            </a:pPr>
            <a:r>
              <a:rPr lang="en-US" sz="2006">
                <a:solidFill>
                  <a:srgbClr val="002F15"/>
                </a:solidFill>
                <a:latin typeface="Open Sans"/>
                <a:ea typeface="Open Sans"/>
                <a:cs typeface="Open Sans"/>
                <a:sym typeface="Open Sans"/>
              </a:rPr>
              <a:t>Other Oil</a:t>
            </a:r>
          </a:p>
          <a:p>
            <a:pPr algn="l">
              <a:lnSpc>
                <a:spcPts val="2809"/>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B6C471"/>
        </a:solidFill>
      </p:bgPr>
    </p:bg>
    <p:spTree>
      <p:nvGrpSpPr>
        <p:cNvPr id="1" name=""/>
        <p:cNvGrpSpPr/>
        <p:nvPr/>
      </p:nvGrpSpPr>
      <p:grpSpPr>
        <a:xfrm>
          <a:off x="0" y="0"/>
          <a:ext cx="0" cy="0"/>
          <a:chOff x="0" y="0"/>
          <a:chExt cx="0" cy="0"/>
        </a:xfrm>
      </p:grpSpPr>
      <p:sp>
        <p:nvSpPr>
          <p:cNvPr name="TextBox 2" id="2"/>
          <p:cNvSpPr txBox="true"/>
          <p:nvPr/>
        </p:nvSpPr>
        <p:spPr>
          <a:xfrm rot="0">
            <a:off x="1355080" y="3862388"/>
            <a:ext cx="5508216" cy="2638425"/>
          </a:xfrm>
          <a:prstGeom prst="rect">
            <a:avLst/>
          </a:prstGeom>
        </p:spPr>
        <p:txBody>
          <a:bodyPr anchor="t" rtlCol="false" tIns="0" lIns="0" bIns="0" rIns="0">
            <a:spAutoFit/>
          </a:bodyPr>
          <a:lstStyle/>
          <a:p>
            <a:pPr algn="ctr">
              <a:lnSpc>
                <a:spcPts val="7199"/>
              </a:lnSpc>
            </a:pPr>
            <a:r>
              <a:rPr lang="en-US" sz="5999">
                <a:solidFill>
                  <a:srgbClr val="002F15"/>
                </a:solidFill>
                <a:latin typeface="Sergio Trendy"/>
                <a:ea typeface="Sergio Trendy"/>
                <a:cs typeface="Sergio Trendy"/>
                <a:sym typeface="Sergio Trendy"/>
              </a:rPr>
              <a:t>PRINCIPAL COMPONENT ANALYSIS</a:t>
            </a:r>
          </a:p>
        </p:txBody>
      </p:sp>
      <p:grpSp>
        <p:nvGrpSpPr>
          <p:cNvPr name="Group 3" id="3"/>
          <p:cNvGrpSpPr/>
          <p:nvPr/>
        </p:nvGrpSpPr>
        <p:grpSpPr>
          <a:xfrm rot="0">
            <a:off x="7628367" y="1218696"/>
            <a:ext cx="9630933" cy="7849609"/>
            <a:chOff x="0" y="0"/>
            <a:chExt cx="2246552" cy="1831033"/>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2246552" cy="1831033"/>
            </a:xfrm>
            <a:custGeom>
              <a:avLst/>
              <a:gdLst/>
              <a:ahLst/>
              <a:cxnLst/>
              <a:rect r="r" b="b" t="t" l="l"/>
              <a:pathLst>
                <a:path h="1831033" w="2246552">
                  <a:moveTo>
                    <a:pt x="2122092" y="1831033"/>
                  </a:moveTo>
                  <a:lnTo>
                    <a:pt x="124460" y="1831033"/>
                  </a:lnTo>
                  <a:cubicBezTo>
                    <a:pt x="55880" y="1831033"/>
                    <a:pt x="0" y="1775153"/>
                    <a:pt x="0" y="1706573"/>
                  </a:cubicBezTo>
                  <a:lnTo>
                    <a:pt x="0" y="124460"/>
                  </a:lnTo>
                  <a:cubicBezTo>
                    <a:pt x="0" y="55880"/>
                    <a:pt x="55880" y="0"/>
                    <a:pt x="124460" y="0"/>
                  </a:cubicBezTo>
                  <a:lnTo>
                    <a:pt x="2122092" y="0"/>
                  </a:lnTo>
                  <a:cubicBezTo>
                    <a:pt x="2190672" y="0"/>
                    <a:pt x="2246552" y="55880"/>
                    <a:pt x="2246552" y="124460"/>
                  </a:cubicBezTo>
                  <a:lnTo>
                    <a:pt x="2246552" y="1706573"/>
                  </a:lnTo>
                  <a:cubicBezTo>
                    <a:pt x="2246552" y="1775153"/>
                    <a:pt x="2190672" y="1831033"/>
                    <a:pt x="2122092" y="1831033"/>
                  </a:cubicBezTo>
                  <a:close/>
                </a:path>
              </a:pathLst>
            </a:custGeom>
            <a:solidFill>
              <a:srgbClr val="FFF0D4"/>
            </a:solidFill>
          </p:spPr>
        </p:sp>
      </p:grpSp>
      <p:sp>
        <p:nvSpPr>
          <p:cNvPr name="TextBox 5" id="5"/>
          <p:cNvSpPr txBox="true"/>
          <p:nvPr/>
        </p:nvSpPr>
        <p:spPr>
          <a:xfrm rot="0">
            <a:off x="7628367" y="2142783"/>
            <a:ext cx="9630933" cy="5022215"/>
          </a:xfrm>
          <a:prstGeom prst="rect">
            <a:avLst/>
          </a:prstGeom>
        </p:spPr>
        <p:txBody>
          <a:bodyPr anchor="t" rtlCol="false" tIns="0" lIns="0" bIns="0" rIns="0">
            <a:spAutoFit/>
          </a:bodyPr>
          <a:lstStyle/>
          <a:p>
            <a:pPr algn="l" marL="604523" indent="-302261" lvl="1">
              <a:lnSpc>
                <a:spcPts val="3640"/>
              </a:lnSpc>
              <a:buFont typeface="Arial"/>
              <a:buChar char="•"/>
            </a:pPr>
            <a:r>
              <a:rPr lang="en-US" b="true" sz="2800">
                <a:solidFill>
                  <a:srgbClr val="002F15"/>
                </a:solidFill>
                <a:latin typeface="Open Sans Bold"/>
                <a:ea typeface="Open Sans Bold"/>
                <a:cs typeface="Open Sans Bold"/>
                <a:sym typeface="Open Sans Bold"/>
              </a:rPr>
              <a:t>Objective: </a:t>
            </a:r>
            <a:r>
              <a:rPr lang="en-US" sz="2800">
                <a:solidFill>
                  <a:srgbClr val="002F15"/>
                </a:solidFill>
                <a:latin typeface="Open Sans"/>
                <a:ea typeface="Open Sans"/>
                <a:cs typeface="Open Sans"/>
                <a:sym typeface="Open Sans"/>
              </a:rPr>
              <a:t>Reduce dataset and find suitable number of components explaining the majority of the variance in the dataset</a:t>
            </a:r>
          </a:p>
          <a:p>
            <a:pPr algn="l">
              <a:lnSpc>
                <a:spcPts val="3640"/>
              </a:lnSpc>
            </a:pPr>
          </a:p>
          <a:p>
            <a:pPr algn="l" marL="604523" indent="-302261" lvl="1">
              <a:lnSpc>
                <a:spcPts val="3640"/>
              </a:lnSpc>
              <a:buFont typeface="Arial"/>
              <a:buChar char="•"/>
            </a:pPr>
            <a:r>
              <a:rPr lang="en-US" b="true" sz="2800">
                <a:solidFill>
                  <a:srgbClr val="002F15"/>
                </a:solidFill>
                <a:latin typeface="Open Sans Bold"/>
                <a:ea typeface="Open Sans Bold"/>
                <a:cs typeface="Open Sans Bold"/>
                <a:sym typeface="Open Sans Bold"/>
              </a:rPr>
              <a:t>Method: </a:t>
            </a:r>
            <a:r>
              <a:rPr lang="en-US" sz="2800">
                <a:solidFill>
                  <a:srgbClr val="002F15"/>
                </a:solidFill>
                <a:latin typeface="Open Sans"/>
                <a:ea typeface="Open Sans"/>
                <a:cs typeface="Open Sans"/>
                <a:sym typeface="Open Sans"/>
              </a:rPr>
              <a:t>PCA was performed on a set of variables representing dietary habits for whole the period of observation as well as subsets, splitter in teh following periods : </a:t>
            </a:r>
            <a:r>
              <a:rPr lang="en-US" b="true" sz="2800">
                <a:solidFill>
                  <a:srgbClr val="002F15"/>
                </a:solidFill>
                <a:latin typeface="Open Sans Bold"/>
                <a:ea typeface="Open Sans Bold"/>
                <a:cs typeface="Open Sans Bold"/>
                <a:sym typeface="Open Sans Bold"/>
              </a:rPr>
              <a:t>1991-1996,</a:t>
            </a:r>
            <a:r>
              <a:rPr lang="en-US" sz="2800">
                <a:solidFill>
                  <a:srgbClr val="002F15"/>
                </a:solidFill>
                <a:latin typeface="Open Sans"/>
                <a:ea typeface="Open Sans"/>
                <a:cs typeface="Open Sans"/>
                <a:sym typeface="Open Sans"/>
              </a:rPr>
              <a:t> </a:t>
            </a:r>
            <a:r>
              <a:rPr lang="en-US" b="true" sz="2800">
                <a:solidFill>
                  <a:srgbClr val="002F15"/>
                </a:solidFill>
                <a:latin typeface="Open Sans Bold"/>
                <a:ea typeface="Open Sans Bold"/>
                <a:cs typeface="Open Sans Bold"/>
                <a:sym typeface="Open Sans Bold"/>
              </a:rPr>
              <a:t>1997-2002</a:t>
            </a:r>
            <a:r>
              <a:rPr lang="en-US" sz="2800">
                <a:solidFill>
                  <a:srgbClr val="002F15"/>
                </a:solidFill>
                <a:latin typeface="Open Sans"/>
                <a:ea typeface="Open Sans"/>
                <a:cs typeface="Open Sans"/>
                <a:sym typeface="Open Sans"/>
              </a:rPr>
              <a:t>, </a:t>
            </a:r>
            <a:r>
              <a:rPr lang="en-US" b="true" sz="2800">
                <a:solidFill>
                  <a:srgbClr val="002F15"/>
                </a:solidFill>
                <a:latin typeface="Open Sans Bold"/>
                <a:ea typeface="Open Sans Bold"/>
                <a:cs typeface="Open Sans Bold"/>
                <a:sym typeface="Open Sans Bold"/>
              </a:rPr>
              <a:t>2003-2008</a:t>
            </a:r>
            <a:r>
              <a:rPr lang="en-US" sz="2800">
                <a:solidFill>
                  <a:srgbClr val="002F15"/>
                </a:solidFill>
                <a:latin typeface="Open Sans"/>
                <a:ea typeface="Open Sans"/>
                <a:cs typeface="Open Sans"/>
                <a:sym typeface="Open Sans"/>
              </a:rPr>
              <a:t>.</a:t>
            </a:r>
          </a:p>
          <a:p>
            <a:pPr algn="l">
              <a:lnSpc>
                <a:spcPts val="3640"/>
              </a:lnSpc>
            </a:pPr>
          </a:p>
          <a:p>
            <a:pPr algn="l" marL="604523" indent="-302261" lvl="1">
              <a:lnSpc>
                <a:spcPts val="3640"/>
              </a:lnSpc>
              <a:buFont typeface="Arial"/>
              <a:buChar char="•"/>
            </a:pPr>
            <a:r>
              <a:rPr lang="en-US" b="true" sz="2800">
                <a:solidFill>
                  <a:srgbClr val="002F15"/>
                </a:solidFill>
                <a:latin typeface="Open Sans Bold"/>
                <a:ea typeface="Open Sans Bold"/>
                <a:cs typeface="Open Sans Bold"/>
                <a:sym typeface="Open Sans Bold"/>
              </a:rPr>
              <a:t> Findings:</a:t>
            </a:r>
            <a:r>
              <a:rPr lang="en-US" sz="2800">
                <a:solidFill>
                  <a:srgbClr val="002F15"/>
                </a:solidFill>
                <a:latin typeface="Open Sans"/>
                <a:ea typeface="Open Sans"/>
                <a:cs typeface="Open Sans"/>
                <a:sym typeface="Open Sans"/>
              </a:rPr>
              <a:t> PCA loadings highlight primary patterns of food consumption in each period.</a:t>
            </a:r>
          </a:p>
        </p:txBody>
      </p:sp>
      <p:grpSp>
        <p:nvGrpSpPr>
          <p:cNvPr name="Group 6" id="6"/>
          <p:cNvGrpSpPr/>
          <p:nvPr/>
        </p:nvGrpSpPr>
        <p:grpSpPr>
          <a:xfrm rot="0">
            <a:off x="-2871068" y="-2331234"/>
            <a:ext cx="6980256" cy="13632262"/>
            <a:chOff x="0" y="0"/>
            <a:chExt cx="9307008" cy="18176349"/>
          </a:xfrm>
        </p:grpSpPr>
        <p:sp>
          <p:nvSpPr>
            <p:cNvPr name="Freeform 7" id="7"/>
            <p:cNvSpPr/>
            <p:nvPr/>
          </p:nvSpPr>
          <p:spPr>
            <a:xfrm flipH="false" flipV="false" rot="0">
              <a:off x="1738818" y="4474788"/>
              <a:ext cx="1918337" cy="6807002"/>
            </a:xfrm>
            <a:custGeom>
              <a:avLst/>
              <a:gdLst/>
              <a:ahLst/>
              <a:cxnLst/>
              <a:rect r="r" b="b" t="t" l="l"/>
              <a:pathLst>
                <a:path h="6807002" w="1918337">
                  <a:moveTo>
                    <a:pt x="0" y="0"/>
                  </a:moveTo>
                  <a:lnTo>
                    <a:pt x="1918337" y="0"/>
                  </a:lnTo>
                  <a:lnTo>
                    <a:pt x="1918337" y="6807002"/>
                  </a:lnTo>
                  <a:lnTo>
                    <a:pt x="0" y="680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4286678" y="12199766"/>
              <a:ext cx="5020330" cy="5976584"/>
            </a:xfrm>
            <a:custGeom>
              <a:avLst/>
              <a:gdLst/>
              <a:ahLst/>
              <a:cxnLst/>
              <a:rect r="r" b="b" t="t" l="l"/>
              <a:pathLst>
                <a:path h="5976584" w="5020330">
                  <a:moveTo>
                    <a:pt x="0" y="0"/>
                  </a:moveTo>
                  <a:lnTo>
                    <a:pt x="5020330" y="0"/>
                  </a:lnTo>
                  <a:lnTo>
                    <a:pt x="5020330" y="5976583"/>
                  </a:lnTo>
                  <a:lnTo>
                    <a:pt x="0" y="59765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3794537" y="7570430"/>
              <a:ext cx="1646494" cy="7422720"/>
            </a:xfrm>
            <a:custGeom>
              <a:avLst/>
              <a:gdLst/>
              <a:ahLst/>
              <a:cxnLst/>
              <a:rect r="r" b="b" t="t" l="l"/>
              <a:pathLst>
                <a:path h="7422720" w="1646494">
                  <a:moveTo>
                    <a:pt x="0" y="0"/>
                  </a:moveTo>
                  <a:lnTo>
                    <a:pt x="1646494" y="0"/>
                  </a:lnTo>
                  <a:lnTo>
                    <a:pt x="1646494" y="7422719"/>
                  </a:lnTo>
                  <a:lnTo>
                    <a:pt x="0" y="74227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414118" y="0"/>
              <a:ext cx="3026133" cy="4345622"/>
            </a:xfrm>
            <a:custGeom>
              <a:avLst/>
              <a:gdLst/>
              <a:ahLst/>
              <a:cxnLst/>
              <a:rect r="r" b="b" t="t" l="l"/>
              <a:pathLst>
                <a:path h="4345622" w="3026133">
                  <a:moveTo>
                    <a:pt x="0" y="0"/>
                  </a:moveTo>
                  <a:lnTo>
                    <a:pt x="3026134" y="0"/>
                  </a:lnTo>
                  <a:lnTo>
                    <a:pt x="3026134" y="4345622"/>
                  </a:lnTo>
                  <a:lnTo>
                    <a:pt x="0" y="434562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3794537" y="2496151"/>
              <a:ext cx="3890083" cy="5993124"/>
            </a:xfrm>
            <a:custGeom>
              <a:avLst/>
              <a:gdLst/>
              <a:ahLst/>
              <a:cxnLst/>
              <a:rect r="r" b="b" t="t" l="l"/>
              <a:pathLst>
                <a:path h="5993124" w="3890083">
                  <a:moveTo>
                    <a:pt x="0" y="0"/>
                  </a:moveTo>
                  <a:lnTo>
                    <a:pt x="3890083" y="0"/>
                  </a:lnTo>
                  <a:lnTo>
                    <a:pt x="3890083" y="5993125"/>
                  </a:lnTo>
                  <a:lnTo>
                    <a:pt x="0" y="599312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0" y="12199766"/>
              <a:ext cx="4286678" cy="5125376"/>
            </a:xfrm>
            <a:custGeom>
              <a:avLst/>
              <a:gdLst/>
              <a:ahLst/>
              <a:cxnLst/>
              <a:rect r="r" b="b" t="t" l="l"/>
              <a:pathLst>
                <a:path h="5125376" w="4286678">
                  <a:moveTo>
                    <a:pt x="0" y="0"/>
                  </a:moveTo>
                  <a:lnTo>
                    <a:pt x="4286678" y="0"/>
                  </a:lnTo>
                  <a:lnTo>
                    <a:pt x="4286678" y="5125375"/>
                  </a:lnTo>
                  <a:lnTo>
                    <a:pt x="0" y="512537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B6C471"/>
        </a:solidFill>
      </p:bgPr>
    </p:bg>
    <p:spTree>
      <p:nvGrpSpPr>
        <p:cNvPr id="1" name=""/>
        <p:cNvGrpSpPr/>
        <p:nvPr/>
      </p:nvGrpSpPr>
      <p:grpSpPr>
        <a:xfrm>
          <a:off x="0" y="0"/>
          <a:ext cx="0" cy="0"/>
          <a:chOff x="0" y="0"/>
          <a:chExt cx="0" cy="0"/>
        </a:xfrm>
      </p:grpSpPr>
      <p:grpSp>
        <p:nvGrpSpPr>
          <p:cNvPr name="Group 2" id="2"/>
          <p:cNvGrpSpPr/>
          <p:nvPr/>
        </p:nvGrpSpPr>
        <p:grpSpPr>
          <a:xfrm rot="0">
            <a:off x="14736536" y="-1336452"/>
            <a:ext cx="6711494" cy="6006714"/>
            <a:chOff x="0" y="0"/>
            <a:chExt cx="8948659" cy="8008952"/>
          </a:xfrm>
        </p:grpSpPr>
        <p:sp>
          <p:nvSpPr>
            <p:cNvPr name="Freeform 3" id="3"/>
            <p:cNvSpPr/>
            <p:nvPr/>
          </p:nvSpPr>
          <p:spPr>
            <a:xfrm flipH="false" flipV="false" rot="0">
              <a:off x="0" y="0"/>
              <a:ext cx="3524405" cy="5429755"/>
            </a:xfrm>
            <a:custGeom>
              <a:avLst/>
              <a:gdLst/>
              <a:ahLst/>
              <a:cxnLst/>
              <a:rect r="r" b="b" t="t" l="l"/>
              <a:pathLst>
                <a:path h="5429755" w="3524405">
                  <a:moveTo>
                    <a:pt x="0" y="0"/>
                  </a:moveTo>
                  <a:lnTo>
                    <a:pt x="3524405" y="0"/>
                  </a:lnTo>
                  <a:lnTo>
                    <a:pt x="3524405" y="5429755"/>
                  </a:lnTo>
                  <a:lnTo>
                    <a:pt x="0" y="54297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524405" y="2574817"/>
              <a:ext cx="5424254" cy="5434135"/>
            </a:xfrm>
            <a:custGeom>
              <a:avLst/>
              <a:gdLst/>
              <a:ahLst/>
              <a:cxnLst/>
              <a:rect r="r" b="b" t="t" l="l"/>
              <a:pathLst>
                <a:path h="5434135" w="5424254">
                  <a:moveTo>
                    <a:pt x="0" y="0"/>
                  </a:moveTo>
                  <a:lnTo>
                    <a:pt x="5424254" y="0"/>
                  </a:lnTo>
                  <a:lnTo>
                    <a:pt x="5424254" y="5434135"/>
                  </a:lnTo>
                  <a:lnTo>
                    <a:pt x="0" y="54341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5" id="5"/>
          <p:cNvSpPr/>
          <p:nvPr/>
        </p:nvSpPr>
        <p:spPr>
          <a:xfrm flipH="false" flipV="false" rot="0">
            <a:off x="2214896" y="2274093"/>
            <a:ext cx="7758283" cy="7299947"/>
          </a:xfrm>
          <a:custGeom>
            <a:avLst/>
            <a:gdLst/>
            <a:ahLst/>
            <a:cxnLst/>
            <a:rect r="r" b="b" t="t" l="l"/>
            <a:pathLst>
              <a:path h="7299947" w="7758283">
                <a:moveTo>
                  <a:pt x="0" y="0"/>
                </a:moveTo>
                <a:lnTo>
                  <a:pt x="7758282" y="0"/>
                </a:lnTo>
                <a:lnTo>
                  <a:pt x="7758282" y="7299947"/>
                </a:lnTo>
                <a:lnTo>
                  <a:pt x="0" y="7299947"/>
                </a:lnTo>
                <a:lnTo>
                  <a:pt x="0" y="0"/>
                </a:lnTo>
                <a:close/>
              </a:path>
            </a:pathLst>
          </a:custGeom>
          <a:blipFill>
            <a:blip r:embed="rId6"/>
            <a:stretch>
              <a:fillRect l="0" t="0" r="0" b="0"/>
            </a:stretch>
          </a:blipFill>
        </p:spPr>
      </p:sp>
      <p:graphicFrame>
        <p:nvGraphicFramePr>
          <p:cNvPr name="Table 6" id="6"/>
          <p:cNvGraphicFramePr>
            <a:graphicFrameLocks noGrp="true"/>
          </p:cNvGraphicFramePr>
          <p:nvPr/>
        </p:nvGraphicFramePr>
        <p:xfrm>
          <a:off x="12101687" y="3118954"/>
          <a:ext cx="3971418" cy="5610225"/>
        </p:xfrm>
        <a:graphic>
          <a:graphicData uri="http://schemas.openxmlformats.org/drawingml/2006/table">
            <a:tbl>
              <a:tblPr/>
              <a:tblGrid>
                <a:gridCol w="720661"/>
                <a:gridCol w="1483477"/>
                <a:gridCol w="1767279"/>
              </a:tblGrid>
              <a:tr h="735924">
                <a:tc>
                  <a:txBody>
                    <a:bodyPr anchor="t" rtlCol="false"/>
                    <a:lstStyle/>
                    <a:p>
                      <a:pPr algn="l">
                        <a:lnSpc>
                          <a:spcPts val="1960"/>
                        </a:lnSpc>
                        <a:defRPr/>
                      </a:pPr>
                      <a:r>
                        <a:rPr lang="en-US" sz="1400">
                          <a:solidFill>
                            <a:srgbClr val="000000"/>
                          </a:solidFill>
                          <a:latin typeface="Sergio Trendy"/>
                          <a:ea typeface="Sergio Trendy"/>
                          <a:cs typeface="Sergio Trendy"/>
                          <a:sym typeface="Sergio Trendy"/>
                        </a:rPr>
                        <a:t>PC</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Sergio Trendy"/>
                          <a:ea typeface="Sergio Trendy"/>
                          <a:cs typeface="Sergio Trendy"/>
                          <a:sym typeface="Sergio Trendy"/>
                        </a:rPr>
                        <a:t>EXPLAINED VARIANCE</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marL="0" indent="0" lvl="0">
                        <a:lnSpc>
                          <a:spcPts val="1960"/>
                        </a:lnSpc>
                        <a:spcBef>
                          <a:spcPct val="0"/>
                        </a:spcBef>
                        <a:defRPr/>
                      </a:pPr>
                      <a:r>
                        <a:rPr lang="en-US" sz="1400">
                          <a:solidFill>
                            <a:srgbClr val="000000"/>
                          </a:solidFill>
                          <a:latin typeface="Sergio Trendy"/>
                          <a:ea typeface="Sergio Trendy"/>
                          <a:cs typeface="Sergio Trendy"/>
                          <a:sym typeface="Sergio Trendy"/>
                        </a:rPr>
                        <a:t>CUMULATIVE VARIANCE</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87430">
                <a:tc>
                  <a:txBody>
                    <a:bodyPr anchor="t" rtlCol="false"/>
                    <a:lstStyle/>
                    <a:p>
                      <a:pPr algn="l">
                        <a:lnSpc>
                          <a:spcPts val="1960"/>
                        </a:lnSpc>
                        <a:defRPr/>
                      </a:pPr>
                      <a:r>
                        <a:rPr lang="en-US" sz="1400">
                          <a:solidFill>
                            <a:srgbClr val="000000"/>
                          </a:solidFill>
                          <a:latin typeface="Sergio Trendy"/>
                          <a:ea typeface="Sergio Trendy"/>
                          <a:cs typeface="Sergio Trendy"/>
                          <a:sym typeface="Sergio Trendy"/>
                        </a:rPr>
                        <a:t>PC1</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Sergio Trendy"/>
                          <a:ea typeface="Sergio Trendy"/>
                          <a:cs typeface="Sergio Trendy"/>
                          <a:sym typeface="Sergio Trendy"/>
                        </a:rPr>
                        <a:t>0.105</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60"/>
                        </a:lnSpc>
                        <a:spcBef>
                          <a:spcPct val="0"/>
                        </a:spcBef>
                        <a:defRPr/>
                      </a:pPr>
                      <a:r>
                        <a:rPr lang="en-US" sz="1400">
                          <a:solidFill>
                            <a:srgbClr val="000000"/>
                          </a:solidFill>
                          <a:latin typeface="Sergio Trendy"/>
                          <a:ea typeface="Sergio Trendy"/>
                          <a:cs typeface="Sergio Trendy"/>
                          <a:sym typeface="Sergio Trendy"/>
                        </a:rPr>
                        <a:t>0.105</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87430">
                <a:tc>
                  <a:txBody>
                    <a:bodyPr anchor="t" rtlCol="false"/>
                    <a:lstStyle/>
                    <a:p>
                      <a:pPr algn="l">
                        <a:lnSpc>
                          <a:spcPts val="1960"/>
                        </a:lnSpc>
                        <a:defRPr/>
                      </a:pPr>
                      <a:r>
                        <a:rPr lang="en-US" sz="1400">
                          <a:solidFill>
                            <a:srgbClr val="000000"/>
                          </a:solidFill>
                          <a:latin typeface="Sergio Trendy"/>
                          <a:ea typeface="Sergio Trendy"/>
                          <a:cs typeface="Sergio Trendy"/>
                          <a:sym typeface="Sergio Trendy"/>
                        </a:rPr>
                        <a:t>PC2</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Sergio Trendy"/>
                          <a:ea typeface="Sergio Trendy"/>
                          <a:cs typeface="Sergio Trendy"/>
                          <a:sym typeface="Sergio Trendy"/>
                        </a:rPr>
                        <a:t>0.073</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Sergio Trendy"/>
                          <a:ea typeface="Sergio Trendy"/>
                          <a:cs typeface="Sergio Trendy"/>
                          <a:sym typeface="Sergio Trendy"/>
                        </a:rPr>
                        <a:t>0.178</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87430">
                <a:tc>
                  <a:txBody>
                    <a:bodyPr anchor="t" rtlCol="false"/>
                    <a:lstStyle/>
                    <a:p>
                      <a:pPr algn="l">
                        <a:lnSpc>
                          <a:spcPts val="1960"/>
                        </a:lnSpc>
                        <a:defRPr/>
                      </a:pPr>
                      <a:r>
                        <a:rPr lang="en-US" sz="1400">
                          <a:solidFill>
                            <a:srgbClr val="000000"/>
                          </a:solidFill>
                          <a:latin typeface="Sergio Trendy"/>
                          <a:ea typeface="Sergio Trendy"/>
                          <a:cs typeface="Sergio Trendy"/>
                          <a:sym typeface="Sergio Trendy"/>
                        </a:rPr>
                        <a:t>PC3</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Sergio Trendy"/>
                          <a:ea typeface="Sergio Trendy"/>
                          <a:cs typeface="Sergio Trendy"/>
                          <a:sym typeface="Sergio Trendy"/>
                        </a:rPr>
                        <a:t>0.063</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Sergio Trendy"/>
                          <a:ea typeface="Sergio Trendy"/>
                          <a:cs typeface="Sergio Trendy"/>
                          <a:sym typeface="Sergio Trendy"/>
                        </a:rPr>
                        <a:t>0.241</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87430">
                <a:tc>
                  <a:txBody>
                    <a:bodyPr anchor="t" rtlCol="false"/>
                    <a:lstStyle/>
                    <a:p>
                      <a:pPr algn="l">
                        <a:lnSpc>
                          <a:spcPts val="1960"/>
                        </a:lnSpc>
                        <a:defRPr/>
                      </a:pPr>
                      <a:r>
                        <a:rPr lang="en-US" sz="1400">
                          <a:solidFill>
                            <a:srgbClr val="000000"/>
                          </a:solidFill>
                          <a:latin typeface="Sergio Trendy"/>
                          <a:ea typeface="Sergio Trendy"/>
                          <a:cs typeface="Sergio Trendy"/>
                          <a:sym typeface="Sergio Trendy"/>
                        </a:rPr>
                        <a:t>PC4</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Sergio Trendy"/>
                          <a:ea typeface="Sergio Trendy"/>
                          <a:cs typeface="Sergio Trendy"/>
                          <a:sym typeface="Sergio Trendy"/>
                        </a:rPr>
                        <a:t>0.053</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Sergio Trendy"/>
                          <a:ea typeface="Sergio Trendy"/>
                          <a:cs typeface="Sergio Trendy"/>
                          <a:sym typeface="Sergio Trendy"/>
                        </a:rPr>
                        <a:t>0.294</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87430">
                <a:tc>
                  <a:txBody>
                    <a:bodyPr anchor="t" rtlCol="false"/>
                    <a:lstStyle/>
                    <a:p>
                      <a:pPr algn="l">
                        <a:lnSpc>
                          <a:spcPts val="1960"/>
                        </a:lnSpc>
                        <a:defRPr/>
                      </a:pPr>
                      <a:r>
                        <a:rPr lang="en-US" sz="1400">
                          <a:solidFill>
                            <a:srgbClr val="000000"/>
                          </a:solidFill>
                          <a:latin typeface="Sergio Trendy"/>
                          <a:ea typeface="Sergio Trendy"/>
                          <a:cs typeface="Sergio Trendy"/>
                          <a:sym typeface="Sergio Trendy"/>
                        </a:rPr>
                        <a:t>PC5</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Sergio Trendy"/>
                          <a:ea typeface="Sergio Trendy"/>
                          <a:cs typeface="Sergio Trendy"/>
                          <a:sym typeface="Sergio Trendy"/>
                        </a:rPr>
                        <a:t>0.046</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Sergio Trendy"/>
                          <a:ea typeface="Sergio Trendy"/>
                          <a:cs typeface="Sergio Trendy"/>
                          <a:sym typeface="Sergio Trendy"/>
                        </a:rPr>
                        <a:t>0.340</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87430">
                <a:tc>
                  <a:txBody>
                    <a:bodyPr anchor="t" rtlCol="false"/>
                    <a:lstStyle/>
                    <a:p>
                      <a:pPr algn="l">
                        <a:lnSpc>
                          <a:spcPts val="1960"/>
                        </a:lnSpc>
                        <a:defRPr/>
                      </a:pPr>
                      <a:r>
                        <a:rPr lang="en-US" sz="1400">
                          <a:solidFill>
                            <a:srgbClr val="000000"/>
                          </a:solidFill>
                          <a:latin typeface="Sergio Trendy"/>
                          <a:ea typeface="Sergio Trendy"/>
                          <a:cs typeface="Sergio Trendy"/>
                          <a:sym typeface="Sergio Trendy"/>
                        </a:rPr>
                        <a:t>PC6</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Sergio Trendy"/>
                          <a:ea typeface="Sergio Trendy"/>
                          <a:cs typeface="Sergio Trendy"/>
                          <a:sym typeface="Sergio Trendy"/>
                        </a:rPr>
                        <a:t>0.041</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Sergio Trendy"/>
                          <a:ea typeface="Sergio Trendy"/>
                          <a:cs typeface="Sergio Trendy"/>
                          <a:sym typeface="Sergio Trendy"/>
                        </a:rPr>
                        <a:t>0.381</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87430">
                <a:tc>
                  <a:txBody>
                    <a:bodyPr anchor="t" rtlCol="false"/>
                    <a:lstStyle/>
                    <a:p>
                      <a:pPr algn="l">
                        <a:lnSpc>
                          <a:spcPts val="1960"/>
                        </a:lnSpc>
                        <a:defRPr/>
                      </a:pPr>
                      <a:r>
                        <a:rPr lang="en-US" sz="1400">
                          <a:solidFill>
                            <a:srgbClr val="000000"/>
                          </a:solidFill>
                          <a:latin typeface="Sergio Trendy"/>
                          <a:ea typeface="Sergio Trendy"/>
                          <a:cs typeface="Sergio Trendy"/>
                          <a:sym typeface="Sergio Trendy"/>
                        </a:rPr>
                        <a:t>PC7</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Sergio Trendy"/>
                          <a:ea typeface="Sergio Trendy"/>
                          <a:cs typeface="Sergio Trendy"/>
                          <a:sym typeface="Sergio Trendy"/>
                        </a:rPr>
                        <a:t>0.040</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Sergio Trendy"/>
                          <a:ea typeface="Sergio Trendy"/>
                          <a:cs typeface="Sergio Trendy"/>
                          <a:sym typeface="Sergio Trendy"/>
                        </a:rPr>
                        <a:t>0.421</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87430">
                <a:tc>
                  <a:txBody>
                    <a:bodyPr anchor="t" rtlCol="false"/>
                    <a:lstStyle/>
                    <a:p>
                      <a:pPr algn="l">
                        <a:lnSpc>
                          <a:spcPts val="1960"/>
                        </a:lnSpc>
                        <a:defRPr/>
                      </a:pPr>
                      <a:r>
                        <a:rPr lang="en-US" sz="1400">
                          <a:solidFill>
                            <a:srgbClr val="000000"/>
                          </a:solidFill>
                          <a:latin typeface="Sergio Trendy"/>
                          <a:ea typeface="Sergio Trendy"/>
                          <a:cs typeface="Sergio Trendy"/>
                          <a:sym typeface="Sergio Trendy"/>
                        </a:rPr>
                        <a:t>PC8</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Sergio Trendy"/>
                          <a:ea typeface="Sergio Trendy"/>
                          <a:cs typeface="Sergio Trendy"/>
                          <a:sym typeface="Sergio Trendy"/>
                        </a:rPr>
                        <a:t>0.039</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Sergio Trendy"/>
                          <a:ea typeface="Sergio Trendy"/>
                          <a:cs typeface="Sergio Trendy"/>
                          <a:sym typeface="Sergio Trendy"/>
                        </a:rPr>
                        <a:t>0.459</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87430">
                <a:tc>
                  <a:txBody>
                    <a:bodyPr anchor="t" rtlCol="false"/>
                    <a:lstStyle/>
                    <a:p>
                      <a:pPr algn="l">
                        <a:lnSpc>
                          <a:spcPts val="1960"/>
                        </a:lnSpc>
                        <a:defRPr/>
                      </a:pPr>
                      <a:r>
                        <a:rPr lang="en-US" sz="1400">
                          <a:solidFill>
                            <a:srgbClr val="000000"/>
                          </a:solidFill>
                          <a:latin typeface="Sergio Trendy"/>
                          <a:ea typeface="Sergio Trendy"/>
                          <a:cs typeface="Sergio Trendy"/>
                          <a:sym typeface="Sergio Trendy"/>
                        </a:rPr>
                        <a:t>PC9</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Sergio Trendy"/>
                          <a:ea typeface="Sergio Trendy"/>
                          <a:cs typeface="Sergio Trendy"/>
                          <a:sym typeface="Sergio Trendy"/>
                        </a:rPr>
                        <a:t>0.038</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Sergio Trendy"/>
                          <a:ea typeface="Sergio Trendy"/>
                          <a:cs typeface="Sergio Trendy"/>
                          <a:sym typeface="Sergio Trendy"/>
                        </a:rPr>
                        <a:t>0.497</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87430">
                <a:tc>
                  <a:txBody>
                    <a:bodyPr anchor="t" rtlCol="false"/>
                    <a:lstStyle/>
                    <a:p>
                      <a:pPr algn="l">
                        <a:lnSpc>
                          <a:spcPts val="1960"/>
                        </a:lnSpc>
                        <a:defRPr/>
                      </a:pPr>
                      <a:r>
                        <a:rPr lang="en-US" sz="1400">
                          <a:solidFill>
                            <a:srgbClr val="000000"/>
                          </a:solidFill>
                          <a:latin typeface="Sergio Trendy"/>
                          <a:ea typeface="Sergio Trendy"/>
                          <a:cs typeface="Sergio Trendy"/>
                          <a:sym typeface="Sergio Trendy"/>
                        </a:rPr>
                        <a:t>PC10</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Sergio Trendy"/>
                          <a:ea typeface="Sergio Trendy"/>
                          <a:cs typeface="Sergio Trendy"/>
                          <a:sym typeface="Sergio Trendy"/>
                        </a:rPr>
                        <a:t>0.036</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Sergio Trendy"/>
                          <a:ea typeface="Sergio Trendy"/>
                          <a:cs typeface="Sergio Trendy"/>
                          <a:sym typeface="Sergio Trendy"/>
                        </a:rPr>
                        <a:t>0.534</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7" id="7"/>
          <p:cNvSpPr txBox="true"/>
          <p:nvPr/>
        </p:nvSpPr>
        <p:spPr>
          <a:xfrm rot="0">
            <a:off x="2214896" y="838230"/>
            <a:ext cx="13858209" cy="1733550"/>
          </a:xfrm>
          <a:prstGeom prst="rect">
            <a:avLst/>
          </a:prstGeom>
        </p:spPr>
        <p:txBody>
          <a:bodyPr anchor="t" rtlCol="false" tIns="0" lIns="0" bIns="0" rIns="0">
            <a:spAutoFit/>
          </a:bodyPr>
          <a:lstStyle/>
          <a:p>
            <a:pPr algn="ctr">
              <a:lnSpc>
                <a:spcPts val="7199"/>
              </a:lnSpc>
            </a:pPr>
            <a:r>
              <a:rPr lang="en-US" sz="5999">
                <a:solidFill>
                  <a:srgbClr val="002F15"/>
                </a:solidFill>
                <a:latin typeface="Sergio Trendy"/>
                <a:ea typeface="Sergio Trendy"/>
                <a:cs typeface="Sergio Trendy"/>
                <a:sym typeface="Sergio Trendy"/>
              </a:rPr>
              <a:t>PRINCIPAL COMPONENT ANALYSIS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B6C471"/>
        </a:solidFill>
      </p:bgPr>
    </p:bg>
    <p:spTree>
      <p:nvGrpSpPr>
        <p:cNvPr id="1" name=""/>
        <p:cNvGrpSpPr/>
        <p:nvPr/>
      </p:nvGrpSpPr>
      <p:grpSpPr>
        <a:xfrm>
          <a:off x="0" y="0"/>
          <a:ext cx="0" cy="0"/>
          <a:chOff x="0" y="0"/>
          <a:chExt cx="0" cy="0"/>
        </a:xfrm>
      </p:grpSpPr>
      <p:grpSp>
        <p:nvGrpSpPr>
          <p:cNvPr name="Group 2" id="2"/>
          <p:cNvGrpSpPr/>
          <p:nvPr/>
        </p:nvGrpSpPr>
        <p:grpSpPr>
          <a:xfrm rot="0">
            <a:off x="-996679" y="-443582"/>
            <a:ext cx="3753053" cy="2109354"/>
            <a:chOff x="0" y="0"/>
            <a:chExt cx="5004071" cy="2812472"/>
          </a:xfrm>
        </p:grpSpPr>
        <p:sp>
          <p:nvSpPr>
            <p:cNvPr name="Freeform 3" id="3"/>
            <p:cNvSpPr/>
            <p:nvPr/>
          </p:nvSpPr>
          <p:spPr>
            <a:xfrm flipH="false" flipV="false" rot="0">
              <a:off x="2196709" y="0"/>
              <a:ext cx="2807362" cy="2388810"/>
            </a:xfrm>
            <a:custGeom>
              <a:avLst/>
              <a:gdLst/>
              <a:ahLst/>
              <a:cxnLst/>
              <a:rect r="r" b="b" t="t" l="l"/>
              <a:pathLst>
                <a:path h="2388810" w="2807362">
                  <a:moveTo>
                    <a:pt x="0" y="0"/>
                  </a:moveTo>
                  <a:lnTo>
                    <a:pt x="2807362" y="0"/>
                  </a:lnTo>
                  <a:lnTo>
                    <a:pt x="2807362" y="2388810"/>
                  </a:lnTo>
                  <a:lnTo>
                    <a:pt x="0" y="23888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700000">
              <a:off x="1045189" y="-221435"/>
              <a:ext cx="722094" cy="3255342"/>
            </a:xfrm>
            <a:custGeom>
              <a:avLst/>
              <a:gdLst/>
              <a:ahLst/>
              <a:cxnLst/>
              <a:rect r="r" b="b" t="t" l="l"/>
              <a:pathLst>
                <a:path h="3255342" w="722094">
                  <a:moveTo>
                    <a:pt x="0" y="0"/>
                  </a:moveTo>
                  <a:lnTo>
                    <a:pt x="722094" y="0"/>
                  </a:lnTo>
                  <a:lnTo>
                    <a:pt x="722094" y="3255342"/>
                  </a:lnTo>
                  <a:lnTo>
                    <a:pt x="0" y="32553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5" id="5"/>
          <p:cNvGrpSpPr/>
          <p:nvPr/>
        </p:nvGrpSpPr>
        <p:grpSpPr>
          <a:xfrm rot="0">
            <a:off x="16776640" y="8661483"/>
            <a:ext cx="1698599" cy="1460099"/>
            <a:chOff x="0" y="0"/>
            <a:chExt cx="2264799" cy="1946799"/>
          </a:xfrm>
        </p:grpSpPr>
        <p:sp>
          <p:nvSpPr>
            <p:cNvPr name="Freeform 6" id="6"/>
            <p:cNvSpPr/>
            <p:nvPr/>
          </p:nvSpPr>
          <p:spPr>
            <a:xfrm flipH="false" flipV="false" rot="0">
              <a:off x="0" y="0"/>
              <a:ext cx="1902544" cy="1843738"/>
            </a:xfrm>
            <a:custGeom>
              <a:avLst/>
              <a:gdLst/>
              <a:ahLst/>
              <a:cxnLst/>
              <a:rect r="r" b="b" t="t" l="l"/>
              <a:pathLst>
                <a:path h="1843738" w="1902544">
                  <a:moveTo>
                    <a:pt x="0" y="0"/>
                  </a:moveTo>
                  <a:lnTo>
                    <a:pt x="1902544" y="0"/>
                  </a:lnTo>
                  <a:lnTo>
                    <a:pt x="1902544" y="1843738"/>
                  </a:lnTo>
                  <a:lnTo>
                    <a:pt x="0" y="18437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951272" y="379684"/>
              <a:ext cx="1313527" cy="1567115"/>
            </a:xfrm>
            <a:custGeom>
              <a:avLst/>
              <a:gdLst/>
              <a:ahLst/>
              <a:cxnLst/>
              <a:rect r="r" b="b" t="t" l="l"/>
              <a:pathLst>
                <a:path h="1567115" w="1313527">
                  <a:moveTo>
                    <a:pt x="0" y="0"/>
                  </a:moveTo>
                  <a:lnTo>
                    <a:pt x="1313527" y="0"/>
                  </a:lnTo>
                  <a:lnTo>
                    <a:pt x="1313527" y="1567115"/>
                  </a:lnTo>
                  <a:lnTo>
                    <a:pt x="0" y="15671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8" id="8"/>
          <p:cNvSpPr/>
          <p:nvPr/>
        </p:nvSpPr>
        <p:spPr>
          <a:xfrm flipH="false" flipV="false" rot="0">
            <a:off x="1868879" y="2570594"/>
            <a:ext cx="7772242" cy="6330787"/>
          </a:xfrm>
          <a:custGeom>
            <a:avLst/>
            <a:gdLst/>
            <a:ahLst/>
            <a:cxnLst/>
            <a:rect r="r" b="b" t="t" l="l"/>
            <a:pathLst>
              <a:path h="6330787" w="7772242">
                <a:moveTo>
                  <a:pt x="0" y="0"/>
                </a:moveTo>
                <a:lnTo>
                  <a:pt x="7772242" y="0"/>
                </a:lnTo>
                <a:lnTo>
                  <a:pt x="7772242" y="6330787"/>
                </a:lnTo>
                <a:lnTo>
                  <a:pt x="0" y="6330787"/>
                </a:lnTo>
                <a:lnTo>
                  <a:pt x="0" y="0"/>
                </a:lnTo>
                <a:close/>
              </a:path>
            </a:pathLst>
          </a:custGeom>
          <a:blipFill>
            <a:blip r:embed="rId10"/>
            <a:stretch>
              <a:fillRect l="0" t="0" r="0" b="0"/>
            </a:stretch>
          </a:blipFill>
        </p:spPr>
      </p:sp>
      <p:sp>
        <p:nvSpPr>
          <p:cNvPr name="Freeform 9" id="9"/>
          <p:cNvSpPr/>
          <p:nvPr/>
        </p:nvSpPr>
        <p:spPr>
          <a:xfrm flipH="false" flipV="false" rot="0">
            <a:off x="10909033" y="2086014"/>
            <a:ext cx="4886961" cy="7299947"/>
          </a:xfrm>
          <a:custGeom>
            <a:avLst/>
            <a:gdLst/>
            <a:ahLst/>
            <a:cxnLst/>
            <a:rect r="r" b="b" t="t" l="l"/>
            <a:pathLst>
              <a:path h="7299947" w="4886961">
                <a:moveTo>
                  <a:pt x="0" y="0"/>
                </a:moveTo>
                <a:lnTo>
                  <a:pt x="4886961" y="0"/>
                </a:lnTo>
                <a:lnTo>
                  <a:pt x="4886961" y="7299947"/>
                </a:lnTo>
                <a:lnTo>
                  <a:pt x="0" y="7299947"/>
                </a:lnTo>
                <a:lnTo>
                  <a:pt x="0" y="0"/>
                </a:lnTo>
                <a:close/>
              </a:path>
            </a:pathLst>
          </a:custGeom>
          <a:blipFill>
            <a:blip r:embed="rId11"/>
            <a:stretch>
              <a:fillRect l="-60619" t="0" r="-23145" b="0"/>
            </a:stretch>
          </a:blipFill>
        </p:spPr>
      </p:sp>
      <p:sp>
        <p:nvSpPr>
          <p:cNvPr name="TextBox 10" id="10"/>
          <p:cNvSpPr txBox="true"/>
          <p:nvPr/>
        </p:nvSpPr>
        <p:spPr>
          <a:xfrm rot="0">
            <a:off x="2214896" y="652462"/>
            <a:ext cx="13858209" cy="828675"/>
          </a:xfrm>
          <a:prstGeom prst="rect">
            <a:avLst/>
          </a:prstGeom>
        </p:spPr>
        <p:txBody>
          <a:bodyPr anchor="t" rtlCol="false" tIns="0" lIns="0" bIns="0" rIns="0">
            <a:spAutoFit/>
          </a:bodyPr>
          <a:lstStyle/>
          <a:p>
            <a:pPr algn="ctr">
              <a:lnSpc>
                <a:spcPts val="7199"/>
              </a:lnSpc>
            </a:pPr>
            <a:r>
              <a:rPr lang="en-US" sz="5999">
                <a:solidFill>
                  <a:srgbClr val="002F15"/>
                </a:solidFill>
                <a:latin typeface="Sergio Trendy"/>
                <a:ea typeface="Sergio Trendy"/>
                <a:cs typeface="Sergio Trendy"/>
                <a:sym typeface="Sergio Trendy"/>
              </a:rPr>
              <a:t>PCA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0D4"/>
        </a:solidFill>
      </p:bgPr>
    </p:bg>
    <p:spTree>
      <p:nvGrpSpPr>
        <p:cNvPr id="1" name=""/>
        <p:cNvGrpSpPr/>
        <p:nvPr/>
      </p:nvGrpSpPr>
      <p:grpSpPr>
        <a:xfrm>
          <a:off x="0" y="0"/>
          <a:ext cx="0" cy="0"/>
          <a:chOff x="0" y="0"/>
          <a:chExt cx="0" cy="0"/>
        </a:xfrm>
      </p:grpSpPr>
      <p:grpSp>
        <p:nvGrpSpPr>
          <p:cNvPr name="Group 2" id="2"/>
          <p:cNvGrpSpPr/>
          <p:nvPr/>
        </p:nvGrpSpPr>
        <p:grpSpPr>
          <a:xfrm rot="0">
            <a:off x="7854195" y="5021253"/>
            <a:ext cx="8937388" cy="2032353"/>
            <a:chOff x="0" y="0"/>
            <a:chExt cx="11916518" cy="2709804"/>
          </a:xfrm>
        </p:grpSpPr>
        <p:grpSp>
          <p:nvGrpSpPr>
            <p:cNvPr name="Group 3" id="3"/>
            <p:cNvGrpSpPr/>
            <p:nvPr/>
          </p:nvGrpSpPr>
          <p:grpSpPr>
            <a:xfrm rot="0">
              <a:off x="0" y="0"/>
              <a:ext cx="11916518" cy="2709804"/>
              <a:chOff x="0" y="0"/>
              <a:chExt cx="4965970" cy="1129257"/>
            </a:xfrm>
          </p:grpSpPr>
          <p:sp>
            <p:nvSpPr>
              <p:cNvPr name="Freeform 4" id="4"/>
              <p:cNvSpPr/>
              <p:nvPr/>
            </p:nvSpPr>
            <p:spPr>
              <a:xfrm flipH="false" flipV="false" rot="0">
                <a:off x="0" y="0"/>
                <a:ext cx="4965970" cy="1129257"/>
              </a:xfrm>
              <a:custGeom>
                <a:avLst/>
                <a:gdLst/>
                <a:ahLst/>
                <a:cxnLst/>
                <a:rect r="r" b="b" t="t" l="l"/>
                <a:pathLst>
                  <a:path h="1129257" w="4965970">
                    <a:moveTo>
                      <a:pt x="4841510" y="1129257"/>
                    </a:moveTo>
                    <a:lnTo>
                      <a:pt x="124460" y="1129257"/>
                    </a:lnTo>
                    <a:cubicBezTo>
                      <a:pt x="55880" y="1129257"/>
                      <a:pt x="0" y="1073377"/>
                      <a:pt x="0" y="1004797"/>
                    </a:cubicBezTo>
                    <a:lnTo>
                      <a:pt x="0" y="124460"/>
                    </a:lnTo>
                    <a:cubicBezTo>
                      <a:pt x="0" y="55880"/>
                      <a:pt x="55880" y="0"/>
                      <a:pt x="124460" y="0"/>
                    </a:cubicBezTo>
                    <a:lnTo>
                      <a:pt x="4841510" y="0"/>
                    </a:lnTo>
                    <a:cubicBezTo>
                      <a:pt x="4910090" y="0"/>
                      <a:pt x="4965970" y="55880"/>
                      <a:pt x="4965970" y="124460"/>
                    </a:cubicBezTo>
                    <a:lnTo>
                      <a:pt x="4965970" y="1004797"/>
                    </a:lnTo>
                    <a:cubicBezTo>
                      <a:pt x="4965970" y="1073377"/>
                      <a:pt x="4910090" y="1129257"/>
                      <a:pt x="4841510" y="1129257"/>
                    </a:cubicBezTo>
                    <a:close/>
                  </a:path>
                </a:pathLst>
              </a:custGeom>
              <a:solidFill>
                <a:srgbClr val="B6C471"/>
              </a:solidFill>
            </p:spPr>
          </p:sp>
        </p:grpSp>
        <p:sp>
          <p:nvSpPr>
            <p:cNvPr name="TextBox 5" id="5"/>
            <p:cNvSpPr txBox="true"/>
            <p:nvPr/>
          </p:nvSpPr>
          <p:spPr>
            <a:xfrm rot="0">
              <a:off x="1183067" y="1516241"/>
              <a:ext cx="9550383" cy="441325"/>
            </a:xfrm>
            <a:prstGeom prst="rect">
              <a:avLst/>
            </a:prstGeom>
          </p:spPr>
          <p:txBody>
            <a:bodyPr anchor="t" rtlCol="false" tIns="0" lIns="0" bIns="0" rIns="0">
              <a:spAutoFit/>
            </a:bodyPr>
            <a:lstStyle/>
            <a:p>
              <a:pPr algn="ctr" marL="431799" indent="-215899" lvl="1">
                <a:lnSpc>
                  <a:spcPts val="2999"/>
                </a:lnSpc>
                <a:buFont typeface="Arial"/>
                <a:buChar char="•"/>
              </a:pPr>
              <a:r>
                <a:rPr lang="en-US" sz="1999">
                  <a:solidFill>
                    <a:srgbClr val="002F15"/>
                  </a:solidFill>
                  <a:latin typeface="Garet"/>
                  <a:ea typeface="Garet"/>
                  <a:cs typeface="Garet"/>
                  <a:sym typeface="Garet"/>
                </a:rPr>
                <a:t>Mediterranean Index</a:t>
              </a:r>
            </a:p>
          </p:txBody>
        </p:sp>
        <p:sp>
          <p:nvSpPr>
            <p:cNvPr name="TextBox 6" id="6"/>
            <p:cNvSpPr txBox="true"/>
            <p:nvPr/>
          </p:nvSpPr>
          <p:spPr>
            <a:xfrm rot="0">
              <a:off x="1183067" y="733188"/>
              <a:ext cx="9550383" cy="573723"/>
            </a:xfrm>
            <a:prstGeom prst="rect">
              <a:avLst/>
            </a:prstGeom>
          </p:spPr>
          <p:txBody>
            <a:bodyPr anchor="t" rtlCol="false" tIns="0" lIns="0" bIns="0" rIns="0">
              <a:spAutoFit/>
            </a:bodyPr>
            <a:lstStyle/>
            <a:p>
              <a:pPr algn="ctr">
                <a:lnSpc>
                  <a:spcPts val="3845"/>
                </a:lnSpc>
              </a:pPr>
              <a:r>
                <a:rPr lang="en-US" sz="2746">
                  <a:solidFill>
                    <a:srgbClr val="002F15"/>
                  </a:solidFill>
                  <a:latin typeface="Sergio Trendy"/>
                  <a:ea typeface="Sergio Trendy"/>
                  <a:cs typeface="Sergio Trendy"/>
                  <a:sym typeface="Sergio Trendy"/>
                </a:rPr>
                <a:t>A Priori Approach</a:t>
              </a:r>
            </a:p>
          </p:txBody>
        </p:sp>
      </p:grpSp>
      <p:grpSp>
        <p:nvGrpSpPr>
          <p:cNvPr name="Group 7" id="7"/>
          <p:cNvGrpSpPr/>
          <p:nvPr/>
        </p:nvGrpSpPr>
        <p:grpSpPr>
          <a:xfrm rot="0">
            <a:off x="7854195" y="7298503"/>
            <a:ext cx="8937388" cy="2458318"/>
            <a:chOff x="0" y="0"/>
            <a:chExt cx="11916518" cy="3277757"/>
          </a:xfrm>
        </p:grpSpPr>
        <p:grpSp>
          <p:nvGrpSpPr>
            <p:cNvPr name="Group 8" id="8"/>
            <p:cNvGrpSpPr/>
            <p:nvPr/>
          </p:nvGrpSpPr>
          <p:grpSpPr>
            <a:xfrm rot="0">
              <a:off x="0" y="0"/>
              <a:ext cx="11916518" cy="3277757"/>
              <a:chOff x="0" y="0"/>
              <a:chExt cx="4768980" cy="1311755"/>
            </a:xfrm>
          </p:grpSpPr>
          <p:sp>
            <p:nvSpPr>
              <p:cNvPr name="Freeform 9" id="9"/>
              <p:cNvSpPr/>
              <p:nvPr/>
            </p:nvSpPr>
            <p:spPr>
              <a:xfrm flipH="false" flipV="false" rot="0">
                <a:off x="0" y="0"/>
                <a:ext cx="4768980" cy="1311756"/>
              </a:xfrm>
              <a:custGeom>
                <a:avLst/>
                <a:gdLst/>
                <a:ahLst/>
                <a:cxnLst/>
                <a:rect r="r" b="b" t="t" l="l"/>
                <a:pathLst>
                  <a:path h="1311756" w="4768980">
                    <a:moveTo>
                      <a:pt x="4644520" y="1311755"/>
                    </a:moveTo>
                    <a:lnTo>
                      <a:pt x="124460" y="1311755"/>
                    </a:lnTo>
                    <a:cubicBezTo>
                      <a:pt x="55880" y="1311755"/>
                      <a:pt x="0" y="1255876"/>
                      <a:pt x="0" y="1187295"/>
                    </a:cubicBezTo>
                    <a:lnTo>
                      <a:pt x="0" y="124460"/>
                    </a:lnTo>
                    <a:cubicBezTo>
                      <a:pt x="0" y="55880"/>
                      <a:pt x="55880" y="0"/>
                      <a:pt x="124460" y="0"/>
                    </a:cubicBezTo>
                    <a:lnTo>
                      <a:pt x="4644520" y="0"/>
                    </a:lnTo>
                    <a:cubicBezTo>
                      <a:pt x="4713100" y="0"/>
                      <a:pt x="4768980" y="55880"/>
                      <a:pt x="4768980" y="124460"/>
                    </a:cubicBezTo>
                    <a:lnTo>
                      <a:pt x="4768980" y="1187296"/>
                    </a:lnTo>
                    <a:cubicBezTo>
                      <a:pt x="4768980" y="1255876"/>
                      <a:pt x="4713100" y="1311756"/>
                      <a:pt x="4644520" y="1311756"/>
                    </a:cubicBezTo>
                    <a:close/>
                  </a:path>
                </a:pathLst>
              </a:custGeom>
              <a:solidFill>
                <a:srgbClr val="B6C471"/>
              </a:solidFill>
            </p:spPr>
          </p:sp>
        </p:grpSp>
        <p:sp>
          <p:nvSpPr>
            <p:cNvPr name="TextBox 10" id="10"/>
            <p:cNvSpPr txBox="true"/>
            <p:nvPr/>
          </p:nvSpPr>
          <p:spPr>
            <a:xfrm rot="0">
              <a:off x="1183067" y="1557821"/>
              <a:ext cx="9550383" cy="936625"/>
            </a:xfrm>
            <a:prstGeom prst="rect">
              <a:avLst/>
            </a:prstGeom>
          </p:spPr>
          <p:txBody>
            <a:bodyPr anchor="t" rtlCol="false" tIns="0" lIns="0" bIns="0" rIns="0">
              <a:spAutoFit/>
            </a:bodyPr>
            <a:lstStyle/>
            <a:p>
              <a:pPr algn="ctr" marL="431799" indent="-215899" lvl="1">
                <a:lnSpc>
                  <a:spcPts val="2999"/>
                </a:lnSpc>
                <a:buFont typeface="Arial"/>
                <a:buChar char="•"/>
              </a:pPr>
              <a:r>
                <a:rPr lang="en-US" sz="1999">
                  <a:solidFill>
                    <a:srgbClr val="002F15"/>
                  </a:solidFill>
                  <a:latin typeface="Garet"/>
                  <a:ea typeface="Garet"/>
                  <a:cs typeface="Garet"/>
                  <a:sym typeface="Garet"/>
                </a:rPr>
                <a:t>Principal Component Analysis</a:t>
              </a:r>
            </a:p>
            <a:p>
              <a:pPr algn="ctr" marL="431799" indent="-215899" lvl="1">
                <a:lnSpc>
                  <a:spcPts val="2999"/>
                </a:lnSpc>
                <a:buFont typeface="Arial"/>
                <a:buChar char="•"/>
              </a:pPr>
              <a:r>
                <a:rPr lang="en-US" sz="1999">
                  <a:solidFill>
                    <a:srgbClr val="002F15"/>
                  </a:solidFill>
                  <a:latin typeface="Garet"/>
                  <a:ea typeface="Garet"/>
                  <a:cs typeface="Garet"/>
                  <a:sym typeface="Garet"/>
                </a:rPr>
                <a:t>Factor Analysis</a:t>
              </a:r>
            </a:p>
          </p:txBody>
        </p:sp>
        <p:sp>
          <p:nvSpPr>
            <p:cNvPr name="TextBox 11" id="11"/>
            <p:cNvSpPr txBox="true"/>
            <p:nvPr/>
          </p:nvSpPr>
          <p:spPr>
            <a:xfrm rot="0">
              <a:off x="1183067" y="764260"/>
              <a:ext cx="9550383" cy="573617"/>
            </a:xfrm>
            <a:prstGeom prst="rect">
              <a:avLst/>
            </a:prstGeom>
          </p:spPr>
          <p:txBody>
            <a:bodyPr anchor="t" rtlCol="false" tIns="0" lIns="0" bIns="0" rIns="0">
              <a:spAutoFit/>
            </a:bodyPr>
            <a:lstStyle/>
            <a:p>
              <a:pPr algn="ctr">
                <a:lnSpc>
                  <a:spcPts val="3849"/>
                </a:lnSpc>
              </a:pPr>
              <a:r>
                <a:rPr lang="en-US" sz="2749">
                  <a:solidFill>
                    <a:srgbClr val="002F15"/>
                  </a:solidFill>
                  <a:latin typeface="Sergio Trendy"/>
                  <a:ea typeface="Sergio Trendy"/>
                  <a:cs typeface="Sergio Trendy"/>
                  <a:sym typeface="Sergio Trendy"/>
                </a:rPr>
                <a:t>A Posteriori Approach</a:t>
              </a:r>
            </a:p>
          </p:txBody>
        </p:sp>
      </p:grpSp>
      <p:grpSp>
        <p:nvGrpSpPr>
          <p:cNvPr name="Group 12" id="12"/>
          <p:cNvGrpSpPr/>
          <p:nvPr/>
        </p:nvGrpSpPr>
        <p:grpSpPr>
          <a:xfrm rot="0">
            <a:off x="7854195" y="1264253"/>
            <a:ext cx="4282223" cy="3489939"/>
            <a:chOff x="0" y="0"/>
            <a:chExt cx="1619049" cy="1319498"/>
          </a:xfrm>
        </p:grpSpPr>
        <p:sp>
          <p:nvSpPr>
            <p:cNvPr name="Freeform 13" id="13"/>
            <p:cNvSpPr/>
            <p:nvPr/>
          </p:nvSpPr>
          <p:spPr>
            <a:xfrm flipH="false" flipV="false" rot="0">
              <a:off x="0" y="0"/>
              <a:ext cx="1619049" cy="1319498"/>
            </a:xfrm>
            <a:custGeom>
              <a:avLst/>
              <a:gdLst/>
              <a:ahLst/>
              <a:cxnLst/>
              <a:rect r="r" b="b" t="t" l="l"/>
              <a:pathLst>
                <a:path h="1319498" w="1619049">
                  <a:moveTo>
                    <a:pt x="1494589" y="1319498"/>
                  </a:moveTo>
                  <a:lnTo>
                    <a:pt x="124460" y="1319498"/>
                  </a:lnTo>
                  <a:cubicBezTo>
                    <a:pt x="55880" y="1319498"/>
                    <a:pt x="0" y="1263618"/>
                    <a:pt x="0" y="1195038"/>
                  </a:cubicBezTo>
                  <a:lnTo>
                    <a:pt x="0" y="124460"/>
                  </a:lnTo>
                  <a:cubicBezTo>
                    <a:pt x="0" y="55880"/>
                    <a:pt x="55880" y="0"/>
                    <a:pt x="124460" y="0"/>
                  </a:cubicBezTo>
                  <a:lnTo>
                    <a:pt x="1494589" y="0"/>
                  </a:lnTo>
                  <a:cubicBezTo>
                    <a:pt x="1563169" y="0"/>
                    <a:pt x="1619049" y="55880"/>
                    <a:pt x="1619049" y="124460"/>
                  </a:cubicBezTo>
                  <a:lnTo>
                    <a:pt x="1619049" y="1195038"/>
                  </a:lnTo>
                  <a:cubicBezTo>
                    <a:pt x="1619049" y="1263618"/>
                    <a:pt x="1563169" y="1319498"/>
                    <a:pt x="1494589" y="1319498"/>
                  </a:cubicBezTo>
                  <a:close/>
                </a:path>
              </a:pathLst>
            </a:custGeom>
            <a:solidFill>
              <a:srgbClr val="B6C471"/>
            </a:solidFill>
          </p:spPr>
        </p:sp>
      </p:grpSp>
      <p:sp>
        <p:nvSpPr>
          <p:cNvPr name="TextBox 14" id="14"/>
          <p:cNvSpPr txBox="true"/>
          <p:nvPr/>
        </p:nvSpPr>
        <p:spPr>
          <a:xfrm rot="0">
            <a:off x="8279333" y="2740727"/>
            <a:ext cx="3431948" cy="1589313"/>
          </a:xfrm>
          <a:prstGeom prst="rect">
            <a:avLst/>
          </a:prstGeom>
        </p:spPr>
        <p:txBody>
          <a:bodyPr anchor="t" rtlCol="false" tIns="0" lIns="0" bIns="0" rIns="0">
            <a:spAutoFit/>
          </a:bodyPr>
          <a:lstStyle/>
          <a:p>
            <a:pPr algn="ctr">
              <a:lnSpc>
                <a:spcPts val="3155"/>
              </a:lnSpc>
            </a:pPr>
            <a:r>
              <a:rPr lang="en-US" sz="2103">
                <a:solidFill>
                  <a:srgbClr val="002F15"/>
                </a:solidFill>
                <a:latin typeface="Garet"/>
                <a:ea typeface="Garet"/>
                <a:cs typeface="Garet"/>
                <a:sym typeface="Garet"/>
              </a:rPr>
              <a:t>Are dietary patterns as derived within our Italian network of case-control studies stable?</a:t>
            </a:r>
          </a:p>
        </p:txBody>
      </p:sp>
      <p:sp>
        <p:nvSpPr>
          <p:cNvPr name="TextBox 15" id="15"/>
          <p:cNvSpPr txBox="true"/>
          <p:nvPr/>
        </p:nvSpPr>
        <p:spPr>
          <a:xfrm rot="0">
            <a:off x="8279333" y="1645963"/>
            <a:ext cx="3431948" cy="831850"/>
          </a:xfrm>
          <a:prstGeom prst="rect">
            <a:avLst/>
          </a:prstGeom>
        </p:spPr>
        <p:txBody>
          <a:bodyPr anchor="t" rtlCol="false" tIns="0" lIns="0" bIns="0" rIns="0">
            <a:spAutoFit/>
          </a:bodyPr>
          <a:lstStyle/>
          <a:p>
            <a:pPr algn="ctr">
              <a:lnSpc>
                <a:spcPts val="3499"/>
              </a:lnSpc>
            </a:pPr>
            <a:r>
              <a:rPr lang="en-US" sz="2499">
                <a:solidFill>
                  <a:srgbClr val="002F15"/>
                </a:solidFill>
                <a:latin typeface="Sergio Trendy"/>
                <a:ea typeface="Sergio Trendy"/>
                <a:cs typeface="Sergio Trendy"/>
                <a:sym typeface="Sergio Trendy"/>
              </a:rPr>
              <a:t>Retrieve Dietary Patterns</a:t>
            </a:r>
          </a:p>
        </p:txBody>
      </p:sp>
      <p:sp>
        <p:nvSpPr>
          <p:cNvPr name="TextBox 16" id="16"/>
          <p:cNvSpPr txBox="true"/>
          <p:nvPr/>
        </p:nvSpPr>
        <p:spPr>
          <a:xfrm rot="0">
            <a:off x="1028700" y="1344600"/>
            <a:ext cx="5361083" cy="1876425"/>
          </a:xfrm>
          <a:prstGeom prst="rect">
            <a:avLst/>
          </a:prstGeom>
        </p:spPr>
        <p:txBody>
          <a:bodyPr anchor="t" rtlCol="false" tIns="0" lIns="0" bIns="0" rIns="0">
            <a:spAutoFit/>
          </a:bodyPr>
          <a:lstStyle/>
          <a:p>
            <a:pPr algn="l">
              <a:lnSpc>
                <a:spcPts val="7799"/>
              </a:lnSpc>
            </a:pPr>
            <a:r>
              <a:rPr lang="en-US" sz="6499">
                <a:solidFill>
                  <a:srgbClr val="002F15"/>
                </a:solidFill>
                <a:latin typeface="Sergio Trendy"/>
                <a:ea typeface="Sergio Trendy"/>
                <a:cs typeface="Sergio Trendy"/>
                <a:sym typeface="Sergio Trendy"/>
              </a:rPr>
              <a:t>Research question</a:t>
            </a:r>
          </a:p>
        </p:txBody>
      </p:sp>
      <p:grpSp>
        <p:nvGrpSpPr>
          <p:cNvPr name="Group 17" id="17"/>
          <p:cNvGrpSpPr/>
          <p:nvPr/>
        </p:nvGrpSpPr>
        <p:grpSpPr>
          <a:xfrm rot="0">
            <a:off x="-766235" y="4871061"/>
            <a:ext cx="8439306" cy="7181589"/>
            <a:chOff x="0" y="0"/>
            <a:chExt cx="11252408" cy="9575451"/>
          </a:xfrm>
        </p:grpSpPr>
        <p:sp>
          <p:nvSpPr>
            <p:cNvPr name="Freeform 18" id="18"/>
            <p:cNvSpPr/>
            <p:nvPr/>
          </p:nvSpPr>
          <p:spPr>
            <a:xfrm flipH="false" flipV="false" rot="0">
              <a:off x="0" y="182879"/>
              <a:ext cx="5143177" cy="7923663"/>
            </a:xfrm>
            <a:custGeom>
              <a:avLst/>
              <a:gdLst/>
              <a:ahLst/>
              <a:cxnLst/>
              <a:rect r="r" b="b" t="t" l="l"/>
              <a:pathLst>
                <a:path h="7923663" w="5143177">
                  <a:moveTo>
                    <a:pt x="0" y="0"/>
                  </a:moveTo>
                  <a:lnTo>
                    <a:pt x="5143177" y="0"/>
                  </a:lnTo>
                  <a:lnTo>
                    <a:pt x="5143177" y="7923663"/>
                  </a:lnTo>
                  <a:lnTo>
                    <a:pt x="0" y="79236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5143177" y="0"/>
              <a:ext cx="5305509" cy="5141520"/>
            </a:xfrm>
            <a:custGeom>
              <a:avLst/>
              <a:gdLst/>
              <a:ahLst/>
              <a:cxnLst/>
              <a:rect r="r" b="b" t="t" l="l"/>
              <a:pathLst>
                <a:path h="5141520" w="5305509">
                  <a:moveTo>
                    <a:pt x="0" y="0"/>
                  </a:moveTo>
                  <a:lnTo>
                    <a:pt x="5305509" y="0"/>
                  </a:lnTo>
                  <a:lnTo>
                    <a:pt x="5305509" y="5141520"/>
                  </a:lnTo>
                  <a:lnTo>
                    <a:pt x="0" y="51415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1062216">
              <a:off x="5442235" y="2977063"/>
              <a:ext cx="5020330" cy="5976584"/>
            </a:xfrm>
            <a:custGeom>
              <a:avLst/>
              <a:gdLst/>
              <a:ahLst/>
              <a:cxnLst/>
              <a:rect r="r" b="b" t="t" l="l"/>
              <a:pathLst>
                <a:path h="5976584" w="5020330">
                  <a:moveTo>
                    <a:pt x="0" y="0"/>
                  </a:moveTo>
                  <a:lnTo>
                    <a:pt x="5020330" y="0"/>
                  </a:lnTo>
                  <a:lnTo>
                    <a:pt x="5020330" y="5976583"/>
                  </a:lnTo>
                  <a:lnTo>
                    <a:pt x="0" y="59765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21" id="21"/>
          <p:cNvGrpSpPr/>
          <p:nvPr/>
        </p:nvGrpSpPr>
        <p:grpSpPr>
          <a:xfrm rot="0">
            <a:off x="12509361" y="1258875"/>
            <a:ext cx="4282223" cy="3489939"/>
            <a:chOff x="0" y="0"/>
            <a:chExt cx="1619049" cy="1319498"/>
          </a:xfrm>
        </p:grpSpPr>
        <p:sp>
          <p:nvSpPr>
            <p:cNvPr name="Freeform 22" id="22"/>
            <p:cNvSpPr/>
            <p:nvPr/>
          </p:nvSpPr>
          <p:spPr>
            <a:xfrm flipH="false" flipV="false" rot="0">
              <a:off x="0" y="0"/>
              <a:ext cx="1619049" cy="1319498"/>
            </a:xfrm>
            <a:custGeom>
              <a:avLst/>
              <a:gdLst/>
              <a:ahLst/>
              <a:cxnLst/>
              <a:rect r="r" b="b" t="t" l="l"/>
              <a:pathLst>
                <a:path h="1319498" w="1619049">
                  <a:moveTo>
                    <a:pt x="1494589" y="1319498"/>
                  </a:moveTo>
                  <a:lnTo>
                    <a:pt x="124460" y="1319498"/>
                  </a:lnTo>
                  <a:cubicBezTo>
                    <a:pt x="55880" y="1319498"/>
                    <a:pt x="0" y="1263618"/>
                    <a:pt x="0" y="1195038"/>
                  </a:cubicBezTo>
                  <a:lnTo>
                    <a:pt x="0" y="124460"/>
                  </a:lnTo>
                  <a:cubicBezTo>
                    <a:pt x="0" y="55880"/>
                    <a:pt x="55880" y="0"/>
                    <a:pt x="124460" y="0"/>
                  </a:cubicBezTo>
                  <a:lnTo>
                    <a:pt x="1494589" y="0"/>
                  </a:lnTo>
                  <a:cubicBezTo>
                    <a:pt x="1563169" y="0"/>
                    <a:pt x="1619049" y="55880"/>
                    <a:pt x="1619049" y="124460"/>
                  </a:cubicBezTo>
                  <a:lnTo>
                    <a:pt x="1619049" y="1195038"/>
                  </a:lnTo>
                  <a:cubicBezTo>
                    <a:pt x="1619049" y="1263618"/>
                    <a:pt x="1563169" y="1319498"/>
                    <a:pt x="1494589" y="1319498"/>
                  </a:cubicBezTo>
                  <a:close/>
                </a:path>
              </a:pathLst>
            </a:custGeom>
            <a:solidFill>
              <a:srgbClr val="B6C471"/>
            </a:solidFill>
          </p:spPr>
        </p:sp>
      </p:grpSp>
      <p:sp>
        <p:nvSpPr>
          <p:cNvPr name="TextBox 23" id="23"/>
          <p:cNvSpPr txBox="true"/>
          <p:nvPr/>
        </p:nvSpPr>
        <p:spPr>
          <a:xfrm rot="0">
            <a:off x="12934498" y="1640585"/>
            <a:ext cx="3431948" cy="393700"/>
          </a:xfrm>
          <a:prstGeom prst="rect">
            <a:avLst/>
          </a:prstGeom>
        </p:spPr>
        <p:txBody>
          <a:bodyPr anchor="t" rtlCol="false" tIns="0" lIns="0" bIns="0" rIns="0">
            <a:spAutoFit/>
          </a:bodyPr>
          <a:lstStyle/>
          <a:p>
            <a:pPr algn="ctr">
              <a:lnSpc>
                <a:spcPts val="3499"/>
              </a:lnSpc>
            </a:pPr>
            <a:r>
              <a:rPr lang="en-US" sz="2499">
                <a:solidFill>
                  <a:srgbClr val="002F15"/>
                </a:solidFill>
                <a:latin typeface="Sergio Trendy"/>
                <a:ea typeface="Sergio Trendy"/>
                <a:cs typeface="Sergio Trendy"/>
                <a:sym typeface="Sergio Trendy"/>
              </a:rPr>
              <a:t>Changes/Stability</a:t>
            </a:r>
          </a:p>
        </p:txBody>
      </p:sp>
      <p:sp>
        <p:nvSpPr>
          <p:cNvPr name="TextBox 24" id="24"/>
          <p:cNvSpPr txBox="true"/>
          <p:nvPr/>
        </p:nvSpPr>
        <p:spPr>
          <a:xfrm rot="0">
            <a:off x="12934498" y="2699775"/>
            <a:ext cx="3431948" cy="1188618"/>
          </a:xfrm>
          <a:prstGeom prst="rect">
            <a:avLst/>
          </a:prstGeom>
        </p:spPr>
        <p:txBody>
          <a:bodyPr anchor="t" rtlCol="false" tIns="0" lIns="0" bIns="0" rIns="0">
            <a:spAutoFit/>
          </a:bodyPr>
          <a:lstStyle/>
          <a:p>
            <a:pPr algn="ctr">
              <a:lnSpc>
                <a:spcPts val="3155"/>
              </a:lnSpc>
            </a:pPr>
            <a:r>
              <a:rPr lang="en-US" sz="2103">
                <a:solidFill>
                  <a:srgbClr val="002F15"/>
                </a:solidFill>
                <a:latin typeface="Garet"/>
                <a:ea typeface="Garet"/>
                <a:cs typeface="Garet"/>
                <a:sym typeface="Garet"/>
              </a:rPr>
              <a:t>Are there elements that have remained constant or changed over time?</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0D4"/>
        </a:solidFill>
      </p:bgPr>
    </p:bg>
    <p:spTree>
      <p:nvGrpSpPr>
        <p:cNvPr id="1" name=""/>
        <p:cNvGrpSpPr/>
        <p:nvPr/>
      </p:nvGrpSpPr>
      <p:grpSpPr>
        <a:xfrm>
          <a:off x="0" y="0"/>
          <a:ext cx="0" cy="0"/>
          <a:chOff x="0" y="0"/>
          <a:chExt cx="0" cy="0"/>
        </a:xfrm>
      </p:grpSpPr>
      <p:grpSp>
        <p:nvGrpSpPr>
          <p:cNvPr name="Group 2" id="2"/>
          <p:cNvGrpSpPr/>
          <p:nvPr/>
        </p:nvGrpSpPr>
        <p:grpSpPr>
          <a:xfrm rot="0">
            <a:off x="-996679" y="-443582"/>
            <a:ext cx="3753053" cy="2109354"/>
            <a:chOff x="0" y="0"/>
            <a:chExt cx="5004071" cy="2812472"/>
          </a:xfrm>
        </p:grpSpPr>
        <p:sp>
          <p:nvSpPr>
            <p:cNvPr name="Freeform 3" id="3"/>
            <p:cNvSpPr/>
            <p:nvPr/>
          </p:nvSpPr>
          <p:spPr>
            <a:xfrm flipH="false" flipV="false" rot="0">
              <a:off x="2196709" y="0"/>
              <a:ext cx="2807362" cy="2388810"/>
            </a:xfrm>
            <a:custGeom>
              <a:avLst/>
              <a:gdLst/>
              <a:ahLst/>
              <a:cxnLst/>
              <a:rect r="r" b="b" t="t" l="l"/>
              <a:pathLst>
                <a:path h="2388810" w="2807362">
                  <a:moveTo>
                    <a:pt x="0" y="0"/>
                  </a:moveTo>
                  <a:lnTo>
                    <a:pt x="2807362" y="0"/>
                  </a:lnTo>
                  <a:lnTo>
                    <a:pt x="2807362" y="2388810"/>
                  </a:lnTo>
                  <a:lnTo>
                    <a:pt x="0" y="23888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700000">
              <a:off x="1045189" y="-221435"/>
              <a:ext cx="722094" cy="3255342"/>
            </a:xfrm>
            <a:custGeom>
              <a:avLst/>
              <a:gdLst/>
              <a:ahLst/>
              <a:cxnLst/>
              <a:rect r="r" b="b" t="t" l="l"/>
              <a:pathLst>
                <a:path h="3255342" w="722094">
                  <a:moveTo>
                    <a:pt x="0" y="0"/>
                  </a:moveTo>
                  <a:lnTo>
                    <a:pt x="722094" y="0"/>
                  </a:lnTo>
                  <a:lnTo>
                    <a:pt x="722094" y="3255342"/>
                  </a:lnTo>
                  <a:lnTo>
                    <a:pt x="0" y="32553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5" id="5"/>
          <p:cNvGrpSpPr/>
          <p:nvPr/>
        </p:nvGrpSpPr>
        <p:grpSpPr>
          <a:xfrm rot="0">
            <a:off x="16776640" y="8661483"/>
            <a:ext cx="1698599" cy="1460099"/>
            <a:chOff x="0" y="0"/>
            <a:chExt cx="2264799" cy="1946799"/>
          </a:xfrm>
        </p:grpSpPr>
        <p:sp>
          <p:nvSpPr>
            <p:cNvPr name="Freeform 6" id="6"/>
            <p:cNvSpPr/>
            <p:nvPr/>
          </p:nvSpPr>
          <p:spPr>
            <a:xfrm flipH="false" flipV="false" rot="0">
              <a:off x="0" y="0"/>
              <a:ext cx="1902544" cy="1843738"/>
            </a:xfrm>
            <a:custGeom>
              <a:avLst/>
              <a:gdLst/>
              <a:ahLst/>
              <a:cxnLst/>
              <a:rect r="r" b="b" t="t" l="l"/>
              <a:pathLst>
                <a:path h="1843738" w="1902544">
                  <a:moveTo>
                    <a:pt x="0" y="0"/>
                  </a:moveTo>
                  <a:lnTo>
                    <a:pt x="1902544" y="0"/>
                  </a:lnTo>
                  <a:lnTo>
                    <a:pt x="1902544" y="1843738"/>
                  </a:lnTo>
                  <a:lnTo>
                    <a:pt x="0" y="18437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951272" y="379684"/>
              <a:ext cx="1313527" cy="1567115"/>
            </a:xfrm>
            <a:custGeom>
              <a:avLst/>
              <a:gdLst/>
              <a:ahLst/>
              <a:cxnLst/>
              <a:rect r="r" b="b" t="t" l="l"/>
              <a:pathLst>
                <a:path h="1567115" w="1313527">
                  <a:moveTo>
                    <a:pt x="0" y="0"/>
                  </a:moveTo>
                  <a:lnTo>
                    <a:pt x="1313527" y="0"/>
                  </a:lnTo>
                  <a:lnTo>
                    <a:pt x="1313527" y="1567115"/>
                  </a:lnTo>
                  <a:lnTo>
                    <a:pt x="0" y="15671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TextBox 8" id="8"/>
          <p:cNvSpPr txBox="true"/>
          <p:nvPr/>
        </p:nvSpPr>
        <p:spPr>
          <a:xfrm rot="0">
            <a:off x="2214896" y="652462"/>
            <a:ext cx="13858209" cy="828675"/>
          </a:xfrm>
          <a:prstGeom prst="rect">
            <a:avLst/>
          </a:prstGeom>
        </p:spPr>
        <p:txBody>
          <a:bodyPr anchor="t" rtlCol="false" tIns="0" lIns="0" bIns="0" rIns="0">
            <a:spAutoFit/>
          </a:bodyPr>
          <a:lstStyle/>
          <a:p>
            <a:pPr algn="ctr">
              <a:lnSpc>
                <a:spcPts val="7199"/>
              </a:lnSpc>
            </a:pPr>
            <a:r>
              <a:rPr lang="en-US" sz="5999">
                <a:solidFill>
                  <a:srgbClr val="002F15"/>
                </a:solidFill>
                <a:latin typeface="Sergio Trendy"/>
                <a:ea typeface="Sergio Trendy"/>
                <a:cs typeface="Sergio Trendy"/>
                <a:sym typeface="Sergio Trendy"/>
              </a:rPr>
              <a:t> DIETARY PATTERNS </a:t>
            </a:r>
          </a:p>
        </p:txBody>
      </p:sp>
      <p:sp>
        <p:nvSpPr>
          <p:cNvPr name="TextBox 9" id="9"/>
          <p:cNvSpPr txBox="true"/>
          <p:nvPr/>
        </p:nvSpPr>
        <p:spPr>
          <a:xfrm rot="0">
            <a:off x="1028700" y="2072683"/>
            <a:ext cx="16597239" cy="7576058"/>
          </a:xfrm>
          <a:prstGeom prst="rect">
            <a:avLst/>
          </a:prstGeom>
        </p:spPr>
        <p:txBody>
          <a:bodyPr anchor="t" rtlCol="false" tIns="0" lIns="0" bIns="0" rIns="0">
            <a:spAutoFit/>
          </a:bodyPr>
          <a:lstStyle/>
          <a:p>
            <a:pPr algn="just" marL="474981" indent="-237491" lvl="1">
              <a:lnSpc>
                <a:spcPts val="3586"/>
              </a:lnSpc>
              <a:buAutoNum type="arabicPeriod" startAt="1"/>
            </a:pPr>
            <a:r>
              <a:rPr lang="en-US" b="true" sz="2200">
                <a:solidFill>
                  <a:srgbClr val="002F15"/>
                </a:solidFill>
                <a:latin typeface="Open Sans Bold"/>
                <a:ea typeface="Open Sans Bold"/>
                <a:cs typeface="Open Sans Bold"/>
                <a:sym typeface="Open Sans Bold"/>
              </a:rPr>
              <a:t>Vegetable and Fruit Avoidant: </a:t>
            </a:r>
            <a:r>
              <a:rPr lang="en-US" sz="2200">
                <a:solidFill>
                  <a:srgbClr val="002F15"/>
                </a:solidFill>
                <a:latin typeface="Open Sans"/>
                <a:ea typeface="Open Sans"/>
                <a:cs typeface="Open Sans"/>
                <a:sym typeface="Open Sans"/>
              </a:rPr>
              <a:t>low consumption of fruits and vegetables </a:t>
            </a:r>
          </a:p>
          <a:p>
            <a:pPr algn="just" marL="474981" indent="-237491" lvl="1">
              <a:lnSpc>
                <a:spcPts val="3586"/>
              </a:lnSpc>
              <a:buAutoNum type="arabicPeriod" startAt="1"/>
            </a:pPr>
            <a:r>
              <a:rPr lang="en-US" b="true" sz="2200">
                <a:solidFill>
                  <a:srgbClr val="002F15"/>
                </a:solidFill>
                <a:latin typeface="Open Sans Bold"/>
                <a:ea typeface="Open Sans Bold"/>
                <a:cs typeface="Open Sans Bold"/>
                <a:sym typeface="Open Sans Bold"/>
              </a:rPr>
              <a:t>Starch and Protein Lovers : </a:t>
            </a:r>
            <a:r>
              <a:rPr lang="en-US" sz="2200">
                <a:solidFill>
                  <a:srgbClr val="002F15"/>
                </a:solidFill>
                <a:latin typeface="Open Sans"/>
                <a:ea typeface="Open Sans"/>
                <a:cs typeface="Open Sans"/>
                <a:sym typeface="Open Sans"/>
              </a:rPr>
              <a:t>high consumption of  bread, red meat, eggs and sugar, with negative loadings on fruits and vegetables.</a:t>
            </a:r>
          </a:p>
          <a:p>
            <a:pPr algn="just" marL="474981" indent="-237491" lvl="1">
              <a:lnSpc>
                <a:spcPts val="3586"/>
              </a:lnSpc>
              <a:buAutoNum type="arabicPeriod" startAt="1"/>
            </a:pPr>
            <a:r>
              <a:rPr lang="en-US" b="true" sz="2200">
                <a:solidFill>
                  <a:srgbClr val="002F15"/>
                </a:solidFill>
                <a:latin typeface="Open Sans Bold"/>
                <a:ea typeface="Open Sans Bold"/>
                <a:cs typeface="Open Sans Bold"/>
                <a:sym typeface="Open Sans Bold"/>
              </a:rPr>
              <a:t>Mixed Mediterranean Plate: </a:t>
            </a:r>
            <a:r>
              <a:rPr lang="en-US" sz="2200">
                <a:solidFill>
                  <a:srgbClr val="002F15"/>
                </a:solidFill>
                <a:latin typeface="Open Sans"/>
                <a:ea typeface="Open Sans"/>
                <a:cs typeface="Open Sans"/>
                <a:sym typeface="Open Sans"/>
              </a:rPr>
              <a:t>mixed loadings, with negative loadings on coffee, pasta, and processed meat, and positive loadings on cheese, fruiting vegetables, and other oils</a:t>
            </a:r>
            <a:r>
              <a:rPr lang="en-US" b="true" sz="2200">
                <a:solidFill>
                  <a:srgbClr val="002F15"/>
                </a:solidFill>
                <a:latin typeface="Open Sans Bold"/>
                <a:ea typeface="Open Sans Bold"/>
                <a:cs typeface="Open Sans Bold"/>
                <a:sym typeface="Open Sans Bold"/>
              </a:rPr>
              <a:t>.</a:t>
            </a:r>
          </a:p>
          <a:p>
            <a:pPr algn="just" marL="474981" indent="-237491" lvl="1">
              <a:lnSpc>
                <a:spcPts val="3586"/>
              </a:lnSpc>
              <a:buAutoNum type="arabicPeriod" startAt="1"/>
            </a:pPr>
            <a:r>
              <a:rPr lang="en-US" b="true" sz="2200">
                <a:solidFill>
                  <a:srgbClr val="002F15"/>
                </a:solidFill>
                <a:latin typeface="Open Sans Bold"/>
                <a:ea typeface="Open Sans Bold"/>
                <a:cs typeface="Open Sans Bold"/>
                <a:sym typeface="Open Sans Bold"/>
              </a:rPr>
              <a:t>Sweet Tooth vs. Savory Eaters: </a:t>
            </a:r>
            <a:r>
              <a:rPr lang="en-US" sz="2200">
                <a:solidFill>
                  <a:srgbClr val="002F15"/>
                </a:solidFill>
                <a:latin typeface="Open Sans"/>
                <a:ea typeface="Open Sans"/>
                <a:cs typeface="Open Sans"/>
                <a:sym typeface="Open Sans"/>
              </a:rPr>
              <a:t>contrast between sugary foods (positive loadings) and savory foods like soup, white meat, and root vegetables (negative loadings).</a:t>
            </a:r>
          </a:p>
          <a:p>
            <a:pPr algn="just" marL="474981" indent="-237491" lvl="1">
              <a:lnSpc>
                <a:spcPts val="3586"/>
              </a:lnSpc>
              <a:buAutoNum type="arabicPeriod" startAt="1"/>
            </a:pPr>
            <a:r>
              <a:rPr lang="en-US" b="true" sz="2200">
                <a:solidFill>
                  <a:srgbClr val="002F15"/>
                </a:solidFill>
                <a:latin typeface="Open Sans Bold"/>
                <a:ea typeface="Open Sans Bold"/>
                <a:cs typeface="Open Sans Bold"/>
                <a:sym typeface="Open Sans Bold"/>
              </a:rPr>
              <a:t>Beverage Enthusiasts: </a:t>
            </a:r>
            <a:r>
              <a:rPr lang="en-US" sz="2200">
                <a:solidFill>
                  <a:srgbClr val="002F15"/>
                </a:solidFill>
                <a:latin typeface="Open Sans"/>
                <a:ea typeface="Open Sans"/>
                <a:cs typeface="Open Sans"/>
                <a:sym typeface="Open Sans"/>
              </a:rPr>
              <a:t>high consumption of non-alcoholic beverages, especially tea, decaffeinated coffee, and soft drinks.</a:t>
            </a:r>
          </a:p>
          <a:p>
            <a:pPr algn="just" marL="474981" indent="-237491" lvl="1">
              <a:lnSpc>
                <a:spcPts val="3586"/>
              </a:lnSpc>
              <a:buAutoNum type="arabicPeriod" startAt="1"/>
            </a:pPr>
            <a:r>
              <a:rPr lang="en-US" b="true" sz="2200">
                <a:solidFill>
                  <a:srgbClr val="002F15"/>
                </a:solidFill>
                <a:latin typeface="Open Sans Bold"/>
                <a:ea typeface="Open Sans Bold"/>
                <a:cs typeface="Open Sans Bold"/>
                <a:sym typeface="Open Sans Bold"/>
              </a:rPr>
              <a:t>Traditional Carbs and Dairy: </a:t>
            </a:r>
            <a:r>
              <a:rPr lang="en-US" sz="2200">
                <a:solidFill>
                  <a:srgbClr val="002F15"/>
                </a:solidFill>
                <a:latin typeface="Open Sans"/>
                <a:ea typeface="Open Sans"/>
                <a:cs typeface="Open Sans"/>
                <a:sym typeface="Open Sans"/>
              </a:rPr>
              <a:t>negative loadings on coffee, liver, and fish, with positive loadings on cheese, bread, and pasta/rice.</a:t>
            </a:r>
          </a:p>
          <a:p>
            <a:pPr algn="just" marL="474981" indent="-237491" lvl="1">
              <a:lnSpc>
                <a:spcPts val="3586"/>
              </a:lnSpc>
              <a:buAutoNum type="arabicPeriod" startAt="1"/>
            </a:pPr>
            <a:r>
              <a:rPr lang="en-US" b="true" sz="2200">
                <a:solidFill>
                  <a:srgbClr val="002F15"/>
                </a:solidFill>
                <a:latin typeface="Open Sans Bold"/>
                <a:ea typeface="Open Sans Bold"/>
                <a:cs typeface="Open Sans Bold"/>
                <a:sym typeface="Open Sans Bold"/>
              </a:rPr>
              <a:t>Processed Foods Dominance: </a:t>
            </a:r>
            <a:r>
              <a:rPr lang="en-US" sz="2200">
                <a:solidFill>
                  <a:srgbClr val="002F15"/>
                </a:solidFill>
                <a:latin typeface="Open Sans"/>
                <a:ea typeface="Open Sans"/>
                <a:cs typeface="Open Sans"/>
                <a:sym typeface="Open Sans"/>
              </a:rPr>
              <a:t>strong negative loading on milk and liver, and a positive loading on processed meat, indicating a pattern of low dairy and organ meat consumption and high processed meat consumption.</a:t>
            </a:r>
          </a:p>
          <a:p>
            <a:pPr algn="just" marL="474981" indent="-237491" lvl="1">
              <a:lnSpc>
                <a:spcPts val="3586"/>
              </a:lnSpc>
              <a:buAutoNum type="arabicPeriod" startAt="1"/>
            </a:pPr>
            <a:r>
              <a:rPr lang="en-US" b="true" sz="2200">
                <a:solidFill>
                  <a:srgbClr val="002F15"/>
                </a:solidFill>
                <a:latin typeface="Open Sans Bold"/>
                <a:ea typeface="Open Sans Bold"/>
                <a:cs typeface="Open Sans Bold"/>
                <a:sym typeface="Open Sans Bold"/>
              </a:rPr>
              <a:t>Balanced Diet with Reduced Soft Drinks: </a:t>
            </a:r>
            <a:r>
              <a:rPr lang="en-US" sz="2200">
                <a:solidFill>
                  <a:srgbClr val="002F15"/>
                </a:solidFill>
                <a:latin typeface="Open Sans"/>
                <a:ea typeface="Open Sans"/>
                <a:cs typeface="Open Sans"/>
                <a:sym typeface="Open Sans"/>
              </a:rPr>
              <a:t>positive loadings on milk, soup, other fruit, and sugar, with negative loadings on soft drinks and animal fat.</a:t>
            </a:r>
          </a:p>
          <a:p>
            <a:pPr algn="just" marL="474981" indent="-237491" lvl="1">
              <a:lnSpc>
                <a:spcPts val="3586"/>
              </a:lnSpc>
              <a:buAutoNum type="arabicPeriod" startAt="1"/>
            </a:pPr>
            <a:r>
              <a:rPr lang="en-US" b="true" sz="2200">
                <a:solidFill>
                  <a:srgbClr val="002F15"/>
                </a:solidFill>
                <a:latin typeface="Open Sans Bold"/>
                <a:ea typeface="Open Sans Bold"/>
                <a:cs typeface="Open Sans Bold"/>
                <a:sym typeface="Open Sans Bold"/>
              </a:rPr>
              <a:t>High Lean Meat, Low Fat Consumption: </a:t>
            </a:r>
            <a:r>
              <a:rPr lang="en-US" sz="2200">
                <a:solidFill>
                  <a:srgbClr val="002F15"/>
                </a:solidFill>
                <a:latin typeface="Open Sans"/>
                <a:ea typeface="Open Sans"/>
                <a:cs typeface="Open Sans"/>
                <a:sym typeface="Open Sans"/>
              </a:rPr>
              <a:t>contrast between high white meat consumption (positive loading) and low consumption of milk, root vegetables, soft drinks, and sugar (negative loadings). </a:t>
            </a:r>
          </a:p>
          <a:p>
            <a:pPr algn="ctr">
              <a:lnSpc>
                <a:spcPts val="3586"/>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B6C471"/>
        </a:solidFill>
      </p:bgPr>
    </p:bg>
    <p:spTree>
      <p:nvGrpSpPr>
        <p:cNvPr id="1" name=""/>
        <p:cNvGrpSpPr/>
        <p:nvPr/>
      </p:nvGrpSpPr>
      <p:grpSpPr>
        <a:xfrm>
          <a:off x="0" y="0"/>
          <a:ext cx="0" cy="0"/>
          <a:chOff x="0" y="0"/>
          <a:chExt cx="0" cy="0"/>
        </a:xfrm>
      </p:grpSpPr>
      <p:sp>
        <p:nvSpPr>
          <p:cNvPr name="Freeform 2" id="2"/>
          <p:cNvSpPr/>
          <p:nvPr/>
        </p:nvSpPr>
        <p:spPr>
          <a:xfrm flipH="false" flipV="false" rot="0">
            <a:off x="-1360900" y="1725729"/>
            <a:ext cx="7796947" cy="7588369"/>
          </a:xfrm>
          <a:custGeom>
            <a:avLst/>
            <a:gdLst/>
            <a:ahLst/>
            <a:cxnLst/>
            <a:rect r="r" b="b" t="t" l="l"/>
            <a:pathLst>
              <a:path h="7588369" w="7796947">
                <a:moveTo>
                  <a:pt x="0" y="0"/>
                </a:moveTo>
                <a:lnTo>
                  <a:pt x="7796947" y="0"/>
                </a:lnTo>
                <a:lnTo>
                  <a:pt x="7796947" y="7588369"/>
                </a:lnTo>
                <a:lnTo>
                  <a:pt x="0" y="7588369"/>
                </a:lnTo>
                <a:lnTo>
                  <a:pt x="0" y="0"/>
                </a:lnTo>
                <a:close/>
              </a:path>
            </a:pathLst>
          </a:custGeom>
          <a:blipFill>
            <a:blip r:embed="rId2"/>
            <a:stretch>
              <a:fillRect l="0" t="0" r="-19730" b="0"/>
            </a:stretch>
          </a:blipFill>
        </p:spPr>
      </p:sp>
      <p:sp>
        <p:nvSpPr>
          <p:cNvPr name="Freeform 3" id="3"/>
          <p:cNvSpPr/>
          <p:nvPr/>
        </p:nvSpPr>
        <p:spPr>
          <a:xfrm flipH="false" flipV="false" rot="0">
            <a:off x="12130129" y="1497932"/>
            <a:ext cx="4997525" cy="7749823"/>
          </a:xfrm>
          <a:custGeom>
            <a:avLst/>
            <a:gdLst/>
            <a:ahLst/>
            <a:cxnLst/>
            <a:rect r="r" b="b" t="t" l="l"/>
            <a:pathLst>
              <a:path h="7749823" w="4997525">
                <a:moveTo>
                  <a:pt x="0" y="0"/>
                </a:moveTo>
                <a:lnTo>
                  <a:pt x="4997524" y="0"/>
                </a:lnTo>
                <a:lnTo>
                  <a:pt x="4997524" y="7749823"/>
                </a:lnTo>
                <a:lnTo>
                  <a:pt x="0" y="7749823"/>
                </a:lnTo>
                <a:lnTo>
                  <a:pt x="0" y="0"/>
                </a:lnTo>
                <a:close/>
              </a:path>
            </a:pathLst>
          </a:custGeom>
          <a:blipFill>
            <a:blip r:embed="rId3"/>
            <a:stretch>
              <a:fillRect l="-61024" t="0" r="-29749" b="0"/>
            </a:stretch>
          </a:blipFill>
        </p:spPr>
      </p:sp>
      <p:sp>
        <p:nvSpPr>
          <p:cNvPr name="Freeform 4" id="4"/>
          <p:cNvSpPr/>
          <p:nvPr/>
        </p:nvSpPr>
        <p:spPr>
          <a:xfrm flipH="false" flipV="false" rot="0">
            <a:off x="6923686" y="1611830"/>
            <a:ext cx="5280282" cy="7522026"/>
          </a:xfrm>
          <a:custGeom>
            <a:avLst/>
            <a:gdLst/>
            <a:ahLst/>
            <a:cxnLst/>
            <a:rect r="r" b="b" t="t" l="l"/>
            <a:pathLst>
              <a:path h="7522026" w="5280282">
                <a:moveTo>
                  <a:pt x="0" y="0"/>
                </a:moveTo>
                <a:lnTo>
                  <a:pt x="5280282" y="0"/>
                </a:lnTo>
                <a:lnTo>
                  <a:pt x="5280282" y="7522026"/>
                </a:lnTo>
                <a:lnTo>
                  <a:pt x="0" y="7522026"/>
                </a:lnTo>
                <a:lnTo>
                  <a:pt x="0" y="0"/>
                </a:lnTo>
                <a:close/>
              </a:path>
            </a:pathLst>
          </a:custGeom>
          <a:blipFill>
            <a:blip r:embed="rId4"/>
            <a:stretch>
              <a:fillRect l="-49401" t="0" r="-25848" b="0"/>
            </a:stretch>
          </a:blipFill>
        </p:spPr>
      </p:sp>
      <p:sp>
        <p:nvSpPr>
          <p:cNvPr name="TextBox 5" id="5"/>
          <p:cNvSpPr txBox="true"/>
          <p:nvPr/>
        </p:nvSpPr>
        <p:spPr>
          <a:xfrm rot="0">
            <a:off x="6289270" y="966920"/>
            <a:ext cx="6549114" cy="895350"/>
          </a:xfrm>
          <a:prstGeom prst="rect">
            <a:avLst/>
          </a:prstGeom>
        </p:spPr>
        <p:txBody>
          <a:bodyPr anchor="t" rtlCol="false" tIns="0" lIns="0" bIns="0" rIns="0">
            <a:spAutoFit/>
          </a:bodyPr>
          <a:lstStyle/>
          <a:p>
            <a:pPr algn="l">
              <a:lnSpc>
                <a:spcPts val="7799"/>
              </a:lnSpc>
            </a:pPr>
            <a:r>
              <a:rPr lang="en-US" sz="6499">
                <a:solidFill>
                  <a:srgbClr val="002F15"/>
                </a:solidFill>
                <a:latin typeface="Sergio Trendy"/>
                <a:ea typeface="Sergio Trendy"/>
                <a:cs typeface="Sergio Trendy"/>
                <a:sym typeface="Sergio Trendy"/>
              </a:rPr>
              <a:t>PCA over time</a:t>
            </a:r>
          </a:p>
        </p:txBody>
      </p:sp>
      <p:sp>
        <p:nvSpPr>
          <p:cNvPr name="TextBox 6" id="6"/>
          <p:cNvSpPr txBox="true"/>
          <p:nvPr/>
        </p:nvSpPr>
        <p:spPr>
          <a:xfrm rot="0">
            <a:off x="3424394" y="9285523"/>
            <a:ext cx="2738735" cy="714375"/>
          </a:xfrm>
          <a:prstGeom prst="rect">
            <a:avLst/>
          </a:prstGeom>
        </p:spPr>
        <p:txBody>
          <a:bodyPr anchor="t" rtlCol="false" tIns="0" lIns="0" bIns="0" rIns="0">
            <a:spAutoFit/>
          </a:bodyPr>
          <a:lstStyle/>
          <a:p>
            <a:pPr algn="ctr">
              <a:lnSpc>
                <a:spcPts val="6299"/>
              </a:lnSpc>
            </a:pPr>
            <a:r>
              <a:rPr lang="en-US" sz="4500">
                <a:solidFill>
                  <a:srgbClr val="002F15"/>
                </a:solidFill>
                <a:latin typeface="Sergio Trendy"/>
                <a:ea typeface="Sergio Trendy"/>
                <a:cs typeface="Sergio Trendy"/>
                <a:sym typeface="Sergio Trendy"/>
              </a:rPr>
              <a:t>1991-1996</a:t>
            </a:r>
          </a:p>
        </p:txBody>
      </p:sp>
      <p:sp>
        <p:nvSpPr>
          <p:cNvPr name="TextBox 7" id="7"/>
          <p:cNvSpPr txBox="true"/>
          <p:nvPr/>
        </p:nvSpPr>
        <p:spPr>
          <a:xfrm rot="0">
            <a:off x="8512144" y="9285523"/>
            <a:ext cx="2985641" cy="714375"/>
          </a:xfrm>
          <a:prstGeom prst="rect">
            <a:avLst/>
          </a:prstGeom>
        </p:spPr>
        <p:txBody>
          <a:bodyPr anchor="t" rtlCol="false" tIns="0" lIns="0" bIns="0" rIns="0">
            <a:spAutoFit/>
          </a:bodyPr>
          <a:lstStyle/>
          <a:p>
            <a:pPr algn="ctr">
              <a:lnSpc>
                <a:spcPts val="6299"/>
              </a:lnSpc>
            </a:pPr>
            <a:r>
              <a:rPr lang="en-US" sz="4500">
                <a:solidFill>
                  <a:srgbClr val="002F15"/>
                </a:solidFill>
                <a:latin typeface="Sergio Trendy"/>
                <a:ea typeface="Sergio Trendy"/>
                <a:cs typeface="Sergio Trendy"/>
                <a:sym typeface="Sergio Trendy"/>
              </a:rPr>
              <a:t>1997-2002</a:t>
            </a:r>
          </a:p>
        </p:txBody>
      </p:sp>
      <p:sp>
        <p:nvSpPr>
          <p:cNvPr name="TextBox 8" id="8"/>
          <p:cNvSpPr txBox="true"/>
          <p:nvPr/>
        </p:nvSpPr>
        <p:spPr>
          <a:xfrm rot="0">
            <a:off x="13591987" y="9285523"/>
            <a:ext cx="3302198" cy="714375"/>
          </a:xfrm>
          <a:prstGeom prst="rect">
            <a:avLst/>
          </a:prstGeom>
        </p:spPr>
        <p:txBody>
          <a:bodyPr anchor="t" rtlCol="false" tIns="0" lIns="0" bIns="0" rIns="0">
            <a:spAutoFit/>
          </a:bodyPr>
          <a:lstStyle/>
          <a:p>
            <a:pPr algn="ctr">
              <a:lnSpc>
                <a:spcPts val="6299"/>
              </a:lnSpc>
            </a:pPr>
            <a:r>
              <a:rPr lang="en-US" sz="4500">
                <a:solidFill>
                  <a:srgbClr val="002F15"/>
                </a:solidFill>
                <a:latin typeface="Sergio Trendy"/>
                <a:ea typeface="Sergio Trendy"/>
                <a:cs typeface="Sergio Trendy"/>
                <a:sym typeface="Sergio Trendy"/>
              </a:rPr>
              <a:t>2003-2008</a:t>
            </a:r>
          </a:p>
        </p:txBody>
      </p:sp>
    </p:spTree>
  </p:cSld>
  <p:clrMapOvr>
    <a:masterClrMapping/>
  </p:clrMapOvr>
</p:sld>
</file>

<file path=ppt/slides/slide22.xml><?xml version="1.0" encoding="utf-8"?>
<p:sld xmlns:p="http://schemas.openxmlformats.org/presentationml/2006/main" xmlns:a="http://schemas.openxmlformats.org/drawingml/2006/main">
  <p:cSld>
    <p:bg>
      <p:bgPr>
        <a:solidFill>
          <a:srgbClr val="B6C471"/>
        </a:solidFill>
      </p:bgPr>
    </p:bg>
    <p:spTree>
      <p:nvGrpSpPr>
        <p:cNvPr id="1" name=""/>
        <p:cNvGrpSpPr/>
        <p:nvPr/>
      </p:nvGrpSpPr>
      <p:grpSpPr>
        <a:xfrm>
          <a:off x="0" y="0"/>
          <a:ext cx="0" cy="0"/>
          <a:chOff x="0" y="0"/>
          <a:chExt cx="0" cy="0"/>
        </a:xfrm>
      </p:grpSpPr>
      <p:sp>
        <p:nvSpPr>
          <p:cNvPr name="TextBox 2" id="2"/>
          <p:cNvSpPr txBox="true"/>
          <p:nvPr/>
        </p:nvSpPr>
        <p:spPr>
          <a:xfrm rot="0">
            <a:off x="1028700" y="1104900"/>
            <a:ext cx="16462400" cy="828675"/>
          </a:xfrm>
          <a:prstGeom prst="rect">
            <a:avLst/>
          </a:prstGeom>
        </p:spPr>
        <p:txBody>
          <a:bodyPr anchor="t" rtlCol="false" tIns="0" lIns="0" bIns="0" rIns="0">
            <a:spAutoFit/>
          </a:bodyPr>
          <a:lstStyle/>
          <a:p>
            <a:pPr algn="l">
              <a:lnSpc>
                <a:spcPts val="7199"/>
              </a:lnSpc>
            </a:pPr>
            <a:r>
              <a:rPr lang="en-US" sz="5999">
                <a:solidFill>
                  <a:srgbClr val="002F15"/>
                </a:solidFill>
                <a:latin typeface="Sergio Trendy"/>
                <a:ea typeface="Sergio Trendy"/>
                <a:cs typeface="Sergio Trendy"/>
                <a:sym typeface="Sergio Trendy"/>
              </a:rPr>
              <a:t>Final Results and Interpretations</a:t>
            </a:r>
          </a:p>
        </p:txBody>
      </p:sp>
      <p:sp>
        <p:nvSpPr>
          <p:cNvPr name="TextBox 3" id="3"/>
          <p:cNvSpPr txBox="true"/>
          <p:nvPr/>
        </p:nvSpPr>
        <p:spPr>
          <a:xfrm rot="0">
            <a:off x="1028700" y="1905000"/>
            <a:ext cx="16230600" cy="7765415"/>
          </a:xfrm>
          <a:prstGeom prst="rect">
            <a:avLst/>
          </a:prstGeom>
        </p:spPr>
        <p:txBody>
          <a:bodyPr anchor="t" rtlCol="false" tIns="0" lIns="0" bIns="0" rIns="0">
            <a:spAutoFit/>
          </a:bodyPr>
          <a:lstStyle/>
          <a:p>
            <a:pPr algn="l">
              <a:lnSpc>
                <a:spcPts val="3640"/>
              </a:lnSpc>
            </a:pPr>
            <a:r>
              <a:rPr lang="en-US" sz="2800" b="true">
                <a:solidFill>
                  <a:srgbClr val="002F15"/>
                </a:solidFill>
                <a:latin typeface="Open Sans Bold"/>
                <a:ea typeface="Open Sans Bold"/>
                <a:cs typeface="Open Sans Bold"/>
                <a:sym typeface="Open Sans Bold"/>
              </a:rPr>
              <a:t>PC1</a:t>
            </a:r>
          </a:p>
          <a:p>
            <a:pPr algn="l">
              <a:lnSpc>
                <a:spcPts val="3640"/>
              </a:lnSpc>
            </a:pPr>
          </a:p>
          <a:p>
            <a:pPr algn="l" marL="604523" indent="-302261" lvl="1">
              <a:lnSpc>
                <a:spcPts val="3640"/>
              </a:lnSpc>
              <a:buFont typeface="Arial"/>
              <a:buChar char="•"/>
            </a:pPr>
            <a:r>
              <a:rPr lang="en-US" b="true" sz="2800">
                <a:solidFill>
                  <a:srgbClr val="002F15"/>
                </a:solidFill>
                <a:latin typeface="Open Sans Bold"/>
                <a:ea typeface="Open Sans Bold"/>
                <a:cs typeface="Open Sans Bold"/>
                <a:sym typeface="Open Sans Bold"/>
              </a:rPr>
              <a:t>91-96: </a:t>
            </a:r>
            <a:r>
              <a:rPr lang="en-US" sz="2800">
                <a:solidFill>
                  <a:srgbClr val="002F15"/>
                </a:solidFill>
                <a:latin typeface="Open Sans"/>
                <a:ea typeface="Open Sans"/>
                <a:cs typeface="Open Sans"/>
                <a:sym typeface="Open Sans"/>
              </a:rPr>
              <a:t>PC1 is characterized by low loadings on fruit and vegetables (citrus_fruit, leafy_veg, fruiting_veg, root_veg, other_veg, other_fruit, seasonal_fruit), suggesting a low intake of these foods.</a:t>
            </a:r>
          </a:p>
          <a:p>
            <a:pPr algn="l">
              <a:lnSpc>
                <a:spcPts val="3640"/>
              </a:lnSpc>
            </a:pPr>
          </a:p>
          <a:p>
            <a:pPr algn="l" marL="604523" indent="-302261" lvl="1">
              <a:lnSpc>
                <a:spcPts val="3640"/>
              </a:lnSpc>
              <a:buFont typeface="Arial"/>
              <a:buChar char="•"/>
            </a:pPr>
            <a:r>
              <a:rPr lang="en-US" b="true" sz="2800">
                <a:solidFill>
                  <a:srgbClr val="002F15"/>
                </a:solidFill>
                <a:latin typeface="Open Sans Bold"/>
                <a:ea typeface="Open Sans Bold"/>
                <a:cs typeface="Open Sans Bold"/>
                <a:sym typeface="Open Sans Bold"/>
              </a:rPr>
              <a:t>97-02: </a:t>
            </a:r>
            <a:r>
              <a:rPr lang="en-US" sz="2800">
                <a:solidFill>
                  <a:srgbClr val="002F15"/>
                </a:solidFill>
                <a:latin typeface="Open Sans"/>
                <a:ea typeface="Open Sans"/>
                <a:cs typeface="Open Sans"/>
                <a:sym typeface="Open Sans"/>
              </a:rPr>
              <a:t>In this period, PC1 also shows similar negative loadings, indicating a continued low consumption of fruits and vegetables.</a:t>
            </a:r>
          </a:p>
          <a:p>
            <a:pPr algn="l">
              <a:lnSpc>
                <a:spcPts val="3640"/>
              </a:lnSpc>
            </a:pPr>
          </a:p>
          <a:p>
            <a:pPr algn="l" marL="604523" indent="-302261" lvl="1">
              <a:lnSpc>
                <a:spcPts val="3640"/>
              </a:lnSpc>
              <a:buFont typeface="Arial"/>
              <a:buChar char="•"/>
            </a:pPr>
            <a:r>
              <a:rPr lang="en-US" b="true" sz="2800">
                <a:solidFill>
                  <a:srgbClr val="002F15"/>
                </a:solidFill>
                <a:latin typeface="Open Sans Bold"/>
                <a:ea typeface="Open Sans Bold"/>
                <a:cs typeface="Open Sans Bold"/>
                <a:sym typeface="Open Sans Bold"/>
              </a:rPr>
              <a:t>03-08: </a:t>
            </a:r>
            <a:r>
              <a:rPr lang="en-US" sz="2800">
                <a:solidFill>
                  <a:srgbClr val="002F15"/>
                </a:solidFill>
                <a:latin typeface="Open Sans"/>
                <a:ea typeface="Open Sans"/>
                <a:cs typeface="Open Sans"/>
                <a:sym typeface="Open Sans"/>
              </a:rPr>
              <a:t>This pattern slightly diminishes, with increased consumption of olive_oil, fruits and vegetables, suggesting a greater adoption of Mediterranean diets rich in olive oil and potentially an increase in vegetable intake.</a:t>
            </a:r>
          </a:p>
          <a:p>
            <a:pPr algn="l">
              <a:lnSpc>
                <a:spcPts val="3640"/>
              </a:lnSpc>
            </a:pPr>
          </a:p>
          <a:p>
            <a:pPr algn="l">
              <a:lnSpc>
                <a:spcPts val="3640"/>
              </a:lnSpc>
            </a:pPr>
            <a:r>
              <a:rPr lang="en-US" sz="2800" b="true">
                <a:solidFill>
                  <a:srgbClr val="002F15"/>
                </a:solidFill>
                <a:latin typeface="Open Sans Bold"/>
                <a:ea typeface="Open Sans Bold"/>
                <a:cs typeface="Open Sans Bold"/>
                <a:sym typeface="Open Sans Bold"/>
              </a:rPr>
              <a:t>Trend: Growing Nutritional Awareness of the benefits of the Mediterranean diet. Low fruit and vegetable consumption is a constant, with a slight trend towards greater use of olive oil in recent years.</a:t>
            </a:r>
          </a:p>
          <a:p>
            <a:pPr algn="l">
              <a:lnSpc>
                <a:spcPts val="3640"/>
              </a:lnSpc>
            </a:pPr>
          </a:p>
        </p:txBody>
      </p:sp>
    </p:spTree>
  </p:cSld>
  <p:clrMapOvr>
    <a:masterClrMapping/>
  </p:clrMapOvr>
</p:sld>
</file>

<file path=ppt/slides/slide23.xml><?xml version="1.0" encoding="utf-8"?>
<p:sld xmlns:p="http://schemas.openxmlformats.org/presentationml/2006/main" xmlns:a="http://schemas.openxmlformats.org/drawingml/2006/main">
  <p:cSld>
    <p:bg>
      <p:bgPr>
        <a:solidFill>
          <a:srgbClr val="B6C471"/>
        </a:solidFill>
      </p:bgPr>
    </p:bg>
    <p:spTree>
      <p:nvGrpSpPr>
        <p:cNvPr id="1" name=""/>
        <p:cNvGrpSpPr/>
        <p:nvPr/>
      </p:nvGrpSpPr>
      <p:grpSpPr>
        <a:xfrm>
          <a:off x="0" y="0"/>
          <a:ext cx="0" cy="0"/>
          <a:chOff x="0" y="0"/>
          <a:chExt cx="0" cy="0"/>
        </a:xfrm>
      </p:grpSpPr>
      <p:sp>
        <p:nvSpPr>
          <p:cNvPr name="TextBox 2" id="2"/>
          <p:cNvSpPr txBox="true"/>
          <p:nvPr/>
        </p:nvSpPr>
        <p:spPr>
          <a:xfrm rot="0">
            <a:off x="1028700" y="1104900"/>
            <a:ext cx="16462400" cy="828675"/>
          </a:xfrm>
          <a:prstGeom prst="rect">
            <a:avLst/>
          </a:prstGeom>
        </p:spPr>
        <p:txBody>
          <a:bodyPr anchor="t" rtlCol="false" tIns="0" lIns="0" bIns="0" rIns="0">
            <a:spAutoFit/>
          </a:bodyPr>
          <a:lstStyle/>
          <a:p>
            <a:pPr algn="l">
              <a:lnSpc>
                <a:spcPts val="7199"/>
              </a:lnSpc>
            </a:pPr>
            <a:r>
              <a:rPr lang="en-US" sz="5999">
                <a:solidFill>
                  <a:srgbClr val="002F15"/>
                </a:solidFill>
                <a:latin typeface="Sergio Trendy"/>
                <a:ea typeface="Sergio Trendy"/>
                <a:cs typeface="Sergio Trendy"/>
                <a:sym typeface="Sergio Trendy"/>
              </a:rPr>
              <a:t>Final Results and Interpretations</a:t>
            </a:r>
          </a:p>
        </p:txBody>
      </p:sp>
      <p:sp>
        <p:nvSpPr>
          <p:cNvPr name="TextBox 3" id="3"/>
          <p:cNvSpPr txBox="true"/>
          <p:nvPr/>
        </p:nvSpPr>
        <p:spPr>
          <a:xfrm rot="0">
            <a:off x="1028700" y="2362200"/>
            <a:ext cx="16230600" cy="6851015"/>
          </a:xfrm>
          <a:prstGeom prst="rect">
            <a:avLst/>
          </a:prstGeom>
        </p:spPr>
        <p:txBody>
          <a:bodyPr anchor="t" rtlCol="false" tIns="0" lIns="0" bIns="0" rIns="0">
            <a:spAutoFit/>
          </a:bodyPr>
          <a:lstStyle/>
          <a:p>
            <a:pPr algn="l">
              <a:lnSpc>
                <a:spcPts val="3640"/>
              </a:lnSpc>
            </a:pPr>
            <a:r>
              <a:rPr lang="en-US" sz="2800" b="true">
                <a:solidFill>
                  <a:srgbClr val="002F15"/>
                </a:solidFill>
                <a:latin typeface="Open Sans Bold"/>
                <a:ea typeface="Open Sans Bold"/>
                <a:cs typeface="Open Sans Bold"/>
                <a:sym typeface="Open Sans Bold"/>
              </a:rPr>
              <a:t>PC2</a:t>
            </a:r>
          </a:p>
          <a:p>
            <a:pPr algn="l">
              <a:lnSpc>
                <a:spcPts val="3640"/>
              </a:lnSpc>
            </a:pPr>
          </a:p>
          <a:p>
            <a:pPr algn="l" marL="604523" indent="-302261" lvl="1">
              <a:lnSpc>
                <a:spcPts val="3640"/>
              </a:lnSpc>
              <a:buFont typeface="Arial"/>
              <a:buChar char="•"/>
            </a:pPr>
            <a:r>
              <a:rPr lang="en-US" b="true" sz="2800">
                <a:solidFill>
                  <a:srgbClr val="002F15"/>
                </a:solidFill>
                <a:latin typeface="Open Sans Bold"/>
                <a:ea typeface="Open Sans Bold"/>
                <a:cs typeface="Open Sans Bold"/>
                <a:sym typeface="Open Sans Bold"/>
              </a:rPr>
              <a:t>91-96</a:t>
            </a:r>
            <a:r>
              <a:rPr lang="en-US" sz="2800">
                <a:solidFill>
                  <a:srgbClr val="002F15"/>
                </a:solidFill>
                <a:latin typeface="Open Sans"/>
                <a:ea typeface="Open Sans"/>
                <a:cs typeface="Open Sans"/>
                <a:sym typeface="Open Sans"/>
              </a:rPr>
              <a:t>: positive loadings on sugar, bread and butter, suggesting a diet high in carbohydrates, sugars and fat.</a:t>
            </a:r>
          </a:p>
          <a:p>
            <a:pPr algn="l">
              <a:lnSpc>
                <a:spcPts val="3640"/>
              </a:lnSpc>
            </a:pPr>
          </a:p>
          <a:p>
            <a:pPr algn="l" marL="604523" indent="-302261" lvl="1">
              <a:lnSpc>
                <a:spcPts val="3640"/>
              </a:lnSpc>
              <a:buFont typeface="Arial"/>
              <a:buChar char="•"/>
            </a:pPr>
            <a:r>
              <a:rPr lang="en-US" b="true" sz="2800">
                <a:solidFill>
                  <a:srgbClr val="002F15"/>
                </a:solidFill>
                <a:latin typeface="Open Sans Bold"/>
                <a:ea typeface="Open Sans Bold"/>
                <a:cs typeface="Open Sans Bold"/>
                <a:sym typeface="Open Sans Bold"/>
              </a:rPr>
              <a:t>97-02:</a:t>
            </a:r>
            <a:r>
              <a:rPr lang="en-US" sz="2800">
                <a:solidFill>
                  <a:srgbClr val="002F15"/>
                </a:solidFill>
                <a:latin typeface="Open Sans"/>
                <a:ea typeface="Open Sans"/>
                <a:cs typeface="Open Sans"/>
                <a:sym typeface="Open Sans"/>
              </a:rPr>
              <a:t> negative loadings on sugar, processed_meat, red meat and bread indicating decreased consumption of sugars and processed meats.</a:t>
            </a:r>
          </a:p>
          <a:p>
            <a:pPr algn="l">
              <a:lnSpc>
                <a:spcPts val="3640"/>
              </a:lnSpc>
            </a:pPr>
          </a:p>
          <a:p>
            <a:pPr algn="l" marL="604523" indent="-302261" lvl="1">
              <a:lnSpc>
                <a:spcPts val="3640"/>
              </a:lnSpc>
              <a:buFont typeface="Arial"/>
              <a:buChar char="•"/>
            </a:pPr>
            <a:r>
              <a:rPr lang="en-US" b="true" sz="2800">
                <a:solidFill>
                  <a:srgbClr val="002F15"/>
                </a:solidFill>
                <a:latin typeface="Open Sans Bold"/>
                <a:ea typeface="Open Sans Bold"/>
                <a:cs typeface="Open Sans Bold"/>
                <a:sym typeface="Open Sans Bold"/>
              </a:rPr>
              <a:t>03-08: </a:t>
            </a:r>
            <a:r>
              <a:rPr lang="en-US" sz="2800">
                <a:solidFill>
                  <a:srgbClr val="002F15"/>
                </a:solidFill>
                <a:latin typeface="Open Sans"/>
                <a:ea typeface="Open Sans"/>
                <a:cs typeface="Open Sans"/>
                <a:sym typeface="Open Sans"/>
              </a:rPr>
              <a:t>The loading on sugar, red meat and bread decreases.Positive loadings on fruits,  vegetables and olive oil suggest a healthier diet </a:t>
            </a:r>
          </a:p>
          <a:p>
            <a:pPr algn="l">
              <a:lnSpc>
                <a:spcPts val="3640"/>
              </a:lnSpc>
            </a:pPr>
          </a:p>
          <a:p>
            <a:pPr algn="l">
              <a:lnSpc>
                <a:spcPts val="3640"/>
              </a:lnSpc>
            </a:pPr>
            <a:r>
              <a:rPr lang="en-US" sz="2800" b="true">
                <a:solidFill>
                  <a:srgbClr val="002F15"/>
                </a:solidFill>
                <a:latin typeface="Open Sans Bold"/>
                <a:ea typeface="Open Sans Bold"/>
                <a:cs typeface="Open Sans Bold"/>
                <a:sym typeface="Open Sans Bold"/>
              </a:rPr>
              <a:t>Trend: Sugar and carbohydrate consumption is high in the first two periods, with a slight decline in the most recent period and with an increase in healthier food choices like fruits and vegetables. </a:t>
            </a:r>
          </a:p>
          <a:p>
            <a:pPr algn="l">
              <a:lnSpc>
                <a:spcPts val="3640"/>
              </a:lnSpc>
            </a:pPr>
          </a:p>
        </p:txBody>
      </p:sp>
    </p:spTree>
  </p:cSld>
  <p:clrMapOvr>
    <a:masterClrMapping/>
  </p:clrMapOvr>
</p:sld>
</file>

<file path=ppt/slides/slide24.xml><?xml version="1.0" encoding="utf-8"?>
<p:sld xmlns:p="http://schemas.openxmlformats.org/presentationml/2006/main" xmlns:a="http://schemas.openxmlformats.org/drawingml/2006/main">
  <p:cSld>
    <p:bg>
      <p:bgPr>
        <a:solidFill>
          <a:srgbClr val="B6C471"/>
        </a:solidFill>
      </p:bgPr>
    </p:bg>
    <p:spTree>
      <p:nvGrpSpPr>
        <p:cNvPr id="1" name=""/>
        <p:cNvGrpSpPr/>
        <p:nvPr/>
      </p:nvGrpSpPr>
      <p:grpSpPr>
        <a:xfrm>
          <a:off x="0" y="0"/>
          <a:ext cx="0" cy="0"/>
          <a:chOff x="0" y="0"/>
          <a:chExt cx="0" cy="0"/>
        </a:xfrm>
      </p:grpSpPr>
      <p:sp>
        <p:nvSpPr>
          <p:cNvPr name="TextBox 2" id="2"/>
          <p:cNvSpPr txBox="true"/>
          <p:nvPr/>
        </p:nvSpPr>
        <p:spPr>
          <a:xfrm rot="0">
            <a:off x="1028700" y="1104900"/>
            <a:ext cx="16462400" cy="828675"/>
          </a:xfrm>
          <a:prstGeom prst="rect">
            <a:avLst/>
          </a:prstGeom>
        </p:spPr>
        <p:txBody>
          <a:bodyPr anchor="t" rtlCol="false" tIns="0" lIns="0" bIns="0" rIns="0">
            <a:spAutoFit/>
          </a:bodyPr>
          <a:lstStyle/>
          <a:p>
            <a:pPr algn="l">
              <a:lnSpc>
                <a:spcPts val="7199"/>
              </a:lnSpc>
            </a:pPr>
            <a:r>
              <a:rPr lang="en-US" sz="5999">
                <a:solidFill>
                  <a:srgbClr val="002F15"/>
                </a:solidFill>
                <a:latin typeface="Sergio Trendy"/>
                <a:ea typeface="Sergio Trendy"/>
                <a:cs typeface="Sergio Trendy"/>
                <a:sym typeface="Sergio Trendy"/>
              </a:rPr>
              <a:t>Final Results and Interpretations</a:t>
            </a:r>
          </a:p>
        </p:txBody>
      </p:sp>
      <p:sp>
        <p:nvSpPr>
          <p:cNvPr name="TextBox 3" id="3"/>
          <p:cNvSpPr txBox="true"/>
          <p:nvPr/>
        </p:nvSpPr>
        <p:spPr>
          <a:xfrm rot="0">
            <a:off x="1028700" y="2864485"/>
            <a:ext cx="16230600" cy="6393815"/>
          </a:xfrm>
          <a:prstGeom prst="rect">
            <a:avLst/>
          </a:prstGeom>
        </p:spPr>
        <p:txBody>
          <a:bodyPr anchor="t" rtlCol="false" tIns="0" lIns="0" bIns="0" rIns="0">
            <a:spAutoFit/>
          </a:bodyPr>
          <a:lstStyle/>
          <a:p>
            <a:pPr algn="l">
              <a:lnSpc>
                <a:spcPts val="3640"/>
              </a:lnSpc>
            </a:pPr>
            <a:r>
              <a:rPr lang="en-US" sz="2800" b="true">
                <a:solidFill>
                  <a:srgbClr val="002F15"/>
                </a:solidFill>
                <a:latin typeface="Open Sans Bold"/>
                <a:ea typeface="Open Sans Bold"/>
                <a:cs typeface="Open Sans Bold"/>
                <a:sym typeface="Open Sans Bold"/>
              </a:rPr>
              <a:t>PC3</a:t>
            </a:r>
          </a:p>
          <a:p>
            <a:pPr algn="l">
              <a:lnSpc>
                <a:spcPts val="3640"/>
              </a:lnSpc>
            </a:pPr>
          </a:p>
          <a:p>
            <a:pPr algn="l" marL="604523" indent="-302261" lvl="1">
              <a:lnSpc>
                <a:spcPts val="3640"/>
              </a:lnSpc>
              <a:buFont typeface="Arial"/>
              <a:buChar char="•"/>
            </a:pPr>
            <a:r>
              <a:rPr lang="en-US" b="true" sz="2800">
                <a:solidFill>
                  <a:srgbClr val="002F15"/>
                </a:solidFill>
                <a:latin typeface="Open Sans Bold"/>
                <a:ea typeface="Open Sans Bold"/>
                <a:cs typeface="Open Sans Bold"/>
                <a:sym typeface="Open Sans Bold"/>
              </a:rPr>
              <a:t>91-96</a:t>
            </a:r>
            <a:r>
              <a:rPr lang="en-US" sz="2800">
                <a:solidFill>
                  <a:srgbClr val="002F15"/>
                </a:solidFill>
                <a:latin typeface="Open Sans"/>
                <a:ea typeface="Open Sans"/>
                <a:cs typeface="Open Sans"/>
                <a:sym typeface="Open Sans"/>
              </a:rPr>
              <a:t>: Positive loadings on tea and decaf coffee, cheese and vegetables and negative loadings on processed meat, indicating lower consumption of processed foods.</a:t>
            </a:r>
          </a:p>
          <a:p>
            <a:pPr algn="l">
              <a:lnSpc>
                <a:spcPts val="3640"/>
              </a:lnSpc>
            </a:pPr>
          </a:p>
          <a:p>
            <a:pPr algn="l" marL="604523" indent="-302261" lvl="1">
              <a:lnSpc>
                <a:spcPts val="3640"/>
              </a:lnSpc>
              <a:buFont typeface="Arial"/>
              <a:buChar char="•"/>
            </a:pPr>
            <a:r>
              <a:rPr lang="en-US" b="true" sz="2800">
                <a:solidFill>
                  <a:srgbClr val="002F15"/>
                </a:solidFill>
                <a:latin typeface="Open Sans Bold"/>
                <a:ea typeface="Open Sans Bold"/>
                <a:cs typeface="Open Sans Bold"/>
                <a:sym typeface="Open Sans Bold"/>
              </a:rPr>
              <a:t>97-02:</a:t>
            </a:r>
            <a:r>
              <a:rPr lang="en-US" sz="2800">
                <a:solidFill>
                  <a:srgbClr val="002F15"/>
                </a:solidFill>
                <a:latin typeface="Open Sans"/>
                <a:ea typeface="Open Sans"/>
                <a:cs typeface="Open Sans"/>
                <a:sym typeface="Open Sans"/>
              </a:rPr>
              <a:t> negative loadings on some vegetables and other oils, positive loadings on coffee, pasta and process meat</a:t>
            </a:r>
          </a:p>
          <a:p>
            <a:pPr algn="l">
              <a:lnSpc>
                <a:spcPts val="3640"/>
              </a:lnSpc>
            </a:pPr>
          </a:p>
          <a:p>
            <a:pPr algn="l" marL="604523" indent="-302261" lvl="1">
              <a:lnSpc>
                <a:spcPts val="3640"/>
              </a:lnSpc>
              <a:buFont typeface="Arial"/>
              <a:buChar char="•"/>
            </a:pPr>
            <a:r>
              <a:rPr lang="en-US" b="true" sz="2800">
                <a:solidFill>
                  <a:srgbClr val="002F15"/>
                </a:solidFill>
                <a:latin typeface="Open Sans Bold"/>
                <a:ea typeface="Open Sans Bold"/>
                <a:cs typeface="Open Sans Bold"/>
                <a:sym typeface="Open Sans Bold"/>
              </a:rPr>
              <a:t>03-08: </a:t>
            </a:r>
            <a:r>
              <a:rPr lang="en-US" sz="2800">
                <a:solidFill>
                  <a:srgbClr val="002F15"/>
                </a:solidFill>
                <a:latin typeface="Open Sans"/>
                <a:ea typeface="Open Sans"/>
                <a:cs typeface="Open Sans"/>
                <a:sym typeface="Open Sans"/>
              </a:rPr>
              <a:t>The loading on sugar, red meat and bread decreases.Positive loadings on vegetables, white meat and eggs suggest a healthier diet </a:t>
            </a:r>
          </a:p>
          <a:p>
            <a:pPr algn="l">
              <a:lnSpc>
                <a:spcPts val="3640"/>
              </a:lnSpc>
            </a:pPr>
          </a:p>
          <a:p>
            <a:pPr algn="l">
              <a:lnSpc>
                <a:spcPts val="3640"/>
              </a:lnSpc>
            </a:pPr>
            <a:r>
              <a:rPr lang="en-US" sz="2800" b="true">
                <a:solidFill>
                  <a:srgbClr val="002F15"/>
                </a:solidFill>
                <a:latin typeface="Open Sans Bold"/>
                <a:ea typeface="Open Sans Bold"/>
                <a:cs typeface="Open Sans Bold"/>
                <a:sym typeface="Open Sans Bold"/>
              </a:rPr>
              <a:t>Trend: Sugar and carbohydrate consumption is high in the first two periods, with a slight decline in the most recent period.</a:t>
            </a:r>
          </a:p>
          <a:p>
            <a:pPr algn="l">
              <a:lnSpc>
                <a:spcPts val="3640"/>
              </a:lnSpc>
            </a:pPr>
          </a:p>
        </p:txBody>
      </p:sp>
    </p:spTree>
  </p:cSld>
  <p:clrMapOvr>
    <a:masterClrMapping/>
  </p:clrMapOvr>
</p:sld>
</file>

<file path=ppt/slides/slide25.xml><?xml version="1.0" encoding="utf-8"?>
<p:sld xmlns:p="http://schemas.openxmlformats.org/presentationml/2006/main" xmlns:a="http://schemas.openxmlformats.org/drawingml/2006/main">
  <p:cSld>
    <p:bg>
      <p:bgPr>
        <a:solidFill>
          <a:srgbClr val="B6C471"/>
        </a:solidFill>
      </p:bgPr>
    </p:bg>
    <p:spTree>
      <p:nvGrpSpPr>
        <p:cNvPr id="1" name=""/>
        <p:cNvGrpSpPr/>
        <p:nvPr/>
      </p:nvGrpSpPr>
      <p:grpSpPr>
        <a:xfrm>
          <a:off x="0" y="0"/>
          <a:ext cx="0" cy="0"/>
          <a:chOff x="0" y="0"/>
          <a:chExt cx="0" cy="0"/>
        </a:xfrm>
      </p:grpSpPr>
      <p:sp>
        <p:nvSpPr>
          <p:cNvPr name="TextBox 2" id="2"/>
          <p:cNvSpPr txBox="true"/>
          <p:nvPr/>
        </p:nvSpPr>
        <p:spPr>
          <a:xfrm rot="0">
            <a:off x="1028700" y="1104900"/>
            <a:ext cx="16462400" cy="828675"/>
          </a:xfrm>
          <a:prstGeom prst="rect">
            <a:avLst/>
          </a:prstGeom>
        </p:spPr>
        <p:txBody>
          <a:bodyPr anchor="t" rtlCol="false" tIns="0" lIns="0" bIns="0" rIns="0">
            <a:spAutoFit/>
          </a:bodyPr>
          <a:lstStyle/>
          <a:p>
            <a:pPr algn="l">
              <a:lnSpc>
                <a:spcPts val="7199"/>
              </a:lnSpc>
            </a:pPr>
            <a:r>
              <a:rPr lang="en-US" sz="5999">
                <a:solidFill>
                  <a:srgbClr val="002F15"/>
                </a:solidFill>
                <a:latin typeface="Sergio Trendy"/>
                <a:ea typeface="Sergio Trendy"/>
                <a:cs typeface="Sergio Trendy"/>
                <a:sym typeface="Sergio Trendy"/>
              </a:rPr>
              <a:t>Final Results and Interpretations</a:t>
            </a:r>
          </a:p>
        </p:txBody>
      </p:sp>
      <p:sp>
        <p:nvSpPr>
          <p:cNvPr name="TextBox 3" id="3"/>
          <p:cNvSpPr txBox="true"/>
          <p:nvPr/>
        </p:nvSpPr>
        <p:spPr>
          <a:xfrm rot="0">
            <a:off x="1028700" y="2208737"/>
            <a:ext cx="14987669" cy="8017307"/>
          </a:xfrm>
          <a:prstGeom prst="rect">
            <a:avLst/>
          </a:prstGeom>
        </p:spPr>
        <p:txBody>
          <a:bodyPr anchor="t" rtlCol="false" tIns="0" lIns="0" bIns="0" rIns="0">
            <a:spAutoFit/>
          </a:bodyPr>
          <a:lstStyle/>
          <a:p>
            <a:pPr algn="l">
              <a:lnSpc>
                <a:spcPts val="3361"/>
              </a:lnSpc>
            </a:pPr>
          </a:p>
          <a:p>
            <a:pPr algn="l">
              <a:lnSpc>
                <a:spcPts val="3361"/>
              </a:lnSpc>
            </a:pPr>
            <a:r>
              <a:rPr lang="en-US" sz="2585" b="true">
                <a:solidFill>
                  <a:srgbClr val="002F15"/>
                </a:solidFill>
                <a:latin typeface="Open Sans Bold"/>
                <a:ea typeface="Open Sans Bold"/>
                <a:cs typeface="Open Sans Bold"/>
                <a:sym typeface="Open Sans Bold"/>
              </a:rPr>
              <a:t>Economic Growth:</a:t>
            </a:r>
          </a:p>
          <a:p>
            <a:pPr algn="l" marL="558229" indent="-279114" lvl="1">
              <a:lnSpc>
                <a:spcPts val="3361"/>
              </a:lnSpc>
              <a:buFont typeface="Arial"/>
              <a:buChar char="•"/>
            </a:pPr>
            <a:r>
              <a:rPr lang="en-US" sz="2585">
                <a:solidFill>
                  <a:srgbClr val="002F15"/>
                </a:solidFill>
                <a:latin typeface="Open Sans"/>
                <a:ea typeface="Open Sans"/>
                <a:cs typeface="Open Sans"/>
                <a:sym typeface="Open Sans"/>
              </a:rPr>
              <a:t>1990s: Economic growth led to higher disposable incomes, resulting in increased consumption of convenience and processed foods.</a:t>
            </a:r>
          </a:p>
          <a:p>
            <a:pPr algn="l">
              <a:lnSpc>
                <a:spcPts val="3361"/>
              </a:lnSpc>
            </a:pPr>
          </a:p>
          <a:p>
            <a:pPr algn="l" marL="558229" indent="-279114" lvl="1">
              <a:lnSpc>
                <a:spcPts val="3361"/>
              </a:lnSpc>
              <a:buFont typeface="Arial"/>
              <a:buChar char="•"/>
            </a:pPr>
            <a:r>
              <a:rPr lang="en-US" sz="2585">
                <a:solidFill>
                  <a:srgbClr val="002F15"/>
                </a:solidFill>
                <a:latin typeface="Open Sans"/>
                <a:ea typeface="Open Sans"/>
                <a:cs typeface="Open Sans"/>
                <a:sym typeface="Open Sans"/>
              </a:rPr>
              <a:t>2000s: Continued economic growth, but with a shift towards healthier food choices driven by higher health awareness and public health campaigns.</a:t>
            </a:r>
          </a:p>
          <a:p>
            <a:pPr algn="l">
              <a:lnSpc>
                <a:spcPts val="3361"/>
              </a:lnSpc>
            </a:pPr>
          </a:p>
          <a:p>
            <a:pPr algn="l">
              <a:lnSpc>
                <a:spcPts val="3361"/>
              </a:lnSpc>
            </a:pPr>
            <a:r>
              <a:rPr lang="en-US" sz="2585" b="true">
                <a:solidFill>
                  <a:srgbClr val="002F15"/>
                </a:solidFill>
                <a:latin typeface="Open Sans Bold"/>
                <a:ea typeface="Open Sans Bold"/>
                <a:cs typeface="Open Sans Bold"/>
                <a:sym typeface="Open Sans Bold"/>
              </a:rPr>
              <a:t>Health Awareness:</a:t>
            </a:r>
          </a:p>
          <a:p>
            <a:pPr algn="l" marL="558229" indent="-279114" lvl="1">
              <a:lnSpc>
                <a:spcPts val="3361"/>
              </a:lnSpc>
              <a:buFont typeface="Arial"/>
              <a:buChar char="•"/>
            </a:pPr>
            <a:r>
              <a:rPr lang="en-US" sz="2585">
                <a:solidFill>
                  <a:srgbClr val="002F15"/>
                </a:solidFill>
                <a:latin typeface="Open Sans"/>
                <a:ea typeface="Open Sans"/>
                <a:cs typeface="Open Sans"/>
                <a:sym typeface="Open Sans"/>
              </a:rPr>
              <a:t>Late 1990s to 2000s: Increased public awareness of health risks associated with high sugar, processed food, and red meat consumption, leading to healthier dietary choices.</a:t>
            </a:r>
          </a:p>
          <a:p>
            <a:pPr algn="l">
              <a:lnSpc>
                <a:spcPts val="3361"/>
              </a:lnSpc>
            </a:pPr>
          </a:p>
          <a:p>
            <a:pPr algn="l">
              <a:lnSpc>
                <a:spcPts val="3361"/>
              </a:lnSpc>
            </a:pPr>
            <a:r>
              <a:rPr lang="en-US" sz="2585" b="true">
                <a:solidFill>
                  <a:srgbClr val="002F15"/>
                </a:solidFill>
                <a:latin typeface="Open Sans Bold"/>
                <a:ea typeface="Open Sans Bold"/>
                <a:cs typeface="Open Sans Bold"/>
                <a:sym typeface="Open Sans Bold"/>
              </a:rPr>
              <a:t>Urbanization</a:t>
            </a:r>
            <a:r>
              <a:rPr lang="en-US" sz="2585">
                <a:solidFill>
                  <a:srgbClr val="002F15"/>
                </a:solidFill>
                <a:latin typeface="Open Sans"/>
                <a:ea typeface="Open Sans"/>
                <a:cs typeface="Open Sans"/>
                <a:sym typeface="Open Sans"/>
              </a:rPr>
              <a:t>:</a:t>
            </a:r>
          </a:p>
          <a:p>
            <a:pPr algn="l" marL="558229" indent="-279114" lvl="1">
              <a:lnSpc>
                <a:spcPts val="3361"/>
              </a:lnSpc>
              <a:buFont typeface="Arial"/>
              <a:buChar char="•"/>
            </a:pPr>
            <a:r>
              <a:rPr lang="en-US" sz="2585">
                <a:solidFill>
                  <a:srgbClr val="002F15"/>
                </a:solidFill>
                <a:latin typeface="Open Sans"/>
                <a:ea typeface="Open Sans"/>
                <a:cs typeface="Open Sans"/>
                <a:sym typeface="Open Sans"/>
              </a:rPr>
              <a:t>1990s-2000s: Urbanization leading to busier lifestyles and initially higher reliance on convenience foods, followed by increased availability and consumption of healthier options in urban settings.</a:t>
            </a:r>
          </a:p>
          <a:p>
            <a:pPr algn="l">
              <a:lnSpc>
                <a:spcPts val="3361"/>
              </a:lnSpc>
            </a:pPr>
          </a:p>
          <a:p>
            <a:pPr algn="l">
              <a:lnSpc>
                <a:spcPts val="3361"/>
              </a:lnSpc>
            </a:pPr>
          </a:p>
          <a:p>
            <a:pPr algn="l">
              <a:lnSpc>
                <a:spcPts val="3361"/>
              </a:lnSpc>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B6C471"/>
        </a:solidFill>
      </p:bgPr>
    </p:bg>
    <p:spTree>
      <p:nvGrpSpPr>
        <p:cNvPr id="1" name=""/>
        <p:cNvGrpSpPr/>
        <p:nvPr/>
      </p:nvGrpSpPr>
      <p:grpSpPr>
        <a:xfrm>
          <a:off x="0" y="0"/>
          <a:ext cx="0" cy="0"/>
          <a:chOff x="0" y="0"/>
          <a:chExt cx="0" cy="0"/>
        </a:xfrm>
      </p:grpSpPr>
      <p:sp>
        <p:nvSpPr>
          <p:cNvPr name="TextBox 2" id="2"/>
          <p:cNvSpPr txBox="true"/>
          <p:nvPr/>
        </p:nvSpPr>
        <p:spPr>
          <a:xfrm rot="0">
            <a:off x="2611658" y="4248150"/>
            <a:ext cx="5210384" cy="1876425"/>
          </a:xfrm>
          <a:prstGeom prst="rect">
            <a:avLst/>
          </a:prstGeom>
        </p:spPr>
        <p:txBody>
          <a:bodyPr anchor="t" rtlCol="false" tIns="0" lIns="0" bIns="0" rIns="0">
            <a:spAutoFit/>
          </a:bodyPr>
          <a:lstStyle/>
          <a:p>
            <a:pPr algn="ctr">
              <a:lnSpc>
                <a:spcPts val="7799"/>
              </a:lnSpc>
            </a:pPr>
            <a:r>
              <a:rPr lang="en-US" sz="6499">
                <a:solidFill>
                  <a:srgbClr val="002F15"/>
                </a:solidFill>
                <a:latin typeface="Sergio Trendy"/>
                <a:ea typeface="Sergio Trendy"/>
                <a:cs typeface="Sergio Trendy"/>
                <a:sym typeface="Sergio Trendy"/>
              </a:rPr>
              <a:t>Factor Analysis</a:t>
            </a:r>
          </a:p>
        </p:txBody>
      </p:sp>
      <p:grpSp>
        <p:nvGrpSpPr>
          <p:cNvPr name="Group 3" id="3"/>
          <p:cNvGrpSpPr/>
          <p:nvPr/>
        </p:nvGrpSpPr>
        <p:grpSpPr>
          <a:xfrm rot="0">
            <a:off x="-1817203" y="-2616493"/>
            <a:ext cx="6980256" cy="13632262"/>
            <a:chOff x="0" y="0"/>
            <a:chExt cx="9307008" cy="18176349"/>
          </a:xfrm>
        </p:grpSpPr>
        <p:sp>
          <p:nvSpPr>
            <p:cNvPr name="Freeform 4" id="4"/>
            <p:cNvSpPr/>
            <p:nvPr/>
          </p:nvSpPr>
          <p:spPr>
            <a:xfrm flipH="false" flipV="false" rot="0">
              <a:off x="1738818" y="4474788"/>
              <a:ext cx="1918337" cy="6807002"/>
            </a:xfrm>
            <a:custGeom>
              <a:avLst/>
              <a:gdLst/>
              <a:ahLst/>
              <a:cxnLst/>
              <a:rect r="r" b="b" t="t" l="l"/>
              <a:pathLst>
                <a:path h="6807002" w="1918337">
                  <a:moveTo>
                    <a:pt x="0" y="0"/>
                  </a:moveTo>
                  <a:lnTo>
                    <a:pt x="1918337" y="0"/>
                  </a:lnTo>
                  <a:lnTo>
                    <a:pt x="1918337" y="6807002"/>
                  </a:lnTo>
                  <a:lnTo>
                    <a:pt x="0" y="680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286678" y="12199766"/>
              <a:ext cx="5020330" cy="5976584"/>
            </a:xfrm>
            <a:custGeom>
              <a:avLst/>
              <a:gdLst/>
              <a:ahLst/>
              <a:cxnLst/>
              <a:rect r="r" b="b" t="t" l="l"/>
              <a:pathLst>
                <a:path h="5976584" w="5020330">
                  <a:moveTo>
                    <a:pt x="0" y="0"/>
                  </a:moveTo>
                  <a:lnTo>
                    <a:pt x="5020330" y="0"/>
                  </a:lnTo>
                  <a:lnTo>
                    <a:pt x="5020330" y="5976583"/>
                  </a:lnTo>
                  <a:lnTo>
                    <a:pt x="0" y="59765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794537" y="7570430"/>
              <a:ext cx="1646494" cy="7422720"/>
            </a:xfrm>
            <a:custGeom>
              <a:avLst/>
              <a:gdLst/>
              <a:ahLst/>
              <a:cxnLst/>
              <a:rect r="r" b="b" t="t" l="l"/>
              <a:pathLst>
                <a:path h="7422720" w="1646494">
                  <a:moveTo>
                    <a:pt x="0" y="0"/>
                  </a:moveTo>
                  <a:lnTo>
                    <a:pt x="1646494" y="0"/>
                  </a:lnTo>
                  <a:lnTo>
                    <a:pt x="1646494" y="7422719"/>
                  </a:lnTo>
                  <a:lnTo>
                    <a:pt x="0" y="74227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414118" y="0"/>
              <a:ext cx="3026133" cy="4345622"/>
            </a:xfrm>
            <a:custGeom>
              <a:avLst/>
              <a:gdLst/>
              <a:ahLst/>
              <a:cxnLst/>
              <a:rect r="r" b="b" t="t" l="l"/>
              <a:pathLst>
                <a:path h="4345622" w="3026133">
                  <a:moveTo>
                    <a:pt x="0" y="0"/>
                  </a:moveTo>
                  <a:lnTo>
                    <a:pt x="3026134" y="0"/>
                  </a:lnTo>
                  <a:lnTo>
                    <a:pt x="3026134" y="4345622"/>
                  </a:lnTo>
                  <a:lnTo>
                    <a:pt x="0" y="434562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3794537" y="2496151"/>
              <a:ext cx="3890083" cy="5993124"/>
            </a:xfrm>
            <a:custGeom>
              <a:avLst/>
              <a:gdLst/>
              <a:ahLst/>
              <a:cxnLst/>
              <a:rect r="r" b="b" t="t" l="l"/>
              <a:pathLst>
                <a:path h="5993124" w="3890083">
                  <a:moveTo>
                    <a:pt x="0" y="0"/>
                  </a:moveTo>
                  <a:lnTo>
                    <a:pt x="3890083" y="0"/>
                  </a:lnTo>
                  <a:lnTo>
                    <a:pt x="3890083" y="5993125"/>
                  </a:lnTo>
                  <a:lnTo>
                    <a:pt x="0" y="599312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0" y="12199766"/>
              <a:ext cx="4286678" cy="5125376"/>
            </a:xfrm>
            <a:custGeom>
              <a:avLst/>
              <a:gdLst/>
              <a:ahLst/>
              <a:cxnLst/>
              <a:rect r="r" b="b" t="t" l="l"/>
              <a:pathLst>
                <a:path h="5125376" w="4286678">
                  <a:moveTo>
                    <a:pt x="0" y="0"/>
                  </a:moveTo>
                  <a:lnTo>
                    <a:pt x="4286678" y="0"/>
                  </a:lnTo>
                  <a:lnTo>
                    <a:pt x="4286678" y="5125375"/>
                  </a:lnTo>
                  <a:lnTo>
                    <a:pt x="0" y="512537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grpSp>
        <p:nvGrpSpPr>
          <p:cNvPr name="Group 10" id="10"/>
          <p:cNvGrpSpPr/>
          <p:nvPr/>
        </p:nvGrpSpPr>
        <p:grpSpPr>
          <a:xfrm rot="0">
            <a:off x="7822042" y="1028700"/>
            <a:ext cx="9630933" cy="8229600"/>
            <a:chOff x="0" y="0"/>
            <a:chExt cx="2246552" cy="1919671"/>
          </a:xfrm>
        </p:grpSpPr>
        <p:sp>
          <p:nvSpPr>
            <p:cNvPr name="Freeform 11" id="11">
              <a:extLst>
                <a:ext uri="{C183D7F6-B498-43B3-948B-1728B52AA6E4}">
                  <adec:decorative xmlns:adec="http://schemas.microsoft.com/office/drawing/2017/decorative" val="1"/>
                </a:ext>
              </a:extLst>
            </p:cNvPr>
            <p:cNvSpPr/>
            <p:nvPr/>
          </p:nvSpPr>
          <p:spPr>
            <a:xfrm flipH="false" flipV="false" rot="0">
              <a:off x="0" y="0"/>
              <a:ext cx="2246552" cy="1919671"/>
            </a:xfrm>
            <a:custGeom>
              <a:avLst/>
              <a:gdLst/>
              <a:ahLst/>
              <a:cxnLst/>
              <a:rect r="r" b="b" t="t" l="l"/>
              <a:pathLst>
                <a:path h="1919671" w="2246552">
                  <a:moveTo>
                    <a:pt x="2122092" y="1919671"/>
                  </a:moveTo>
                  <a:lnTo>
                    <a:pt x="124460" y="1919671"/>
                  </a:lnTo>
                  <a:cubicBezTo>
                    <a:pt x="55880" y="1919671"/>
                    <a:pt x="0" y="1863791"/>
                    <a:pt x="0" y="1795211"/>
                  </a:cubicBezTo>
                  <a:lnTo>
                    <a:pt x="0" y="124460"/>
                  </a:lnTo>
                  <a:cubicBezTo>
                    <a:pt x="0" y="55880"/>
                    <a:pt x="55880" y="0"/>
                    <a:pt x="124460" y="0"/>
                  </a:cubicBezTo>
                  <a:lnTo>
                    <a:pt x="2122092" y="0"/>
                  </a:lnTo>
                  <a:cubicBezTo>
                    <a:pt x="2190672" y="0"/>
                    <a:pt x="2246552" y="55880"/>
                    <a:pt x="2246552" y="124460"/>
                  </a:cubicBezTo>
                  <a:lnTo>
                    <a:pt x="2246552" y="1795211"/>
                  </a:lnTo>
                  <a:cubicBezTo>
                    <a:pt x="2246552" y="1863791"/>
                    <a:pt x="2190672" y="1919671"/>
                    <a:pt x="2122092" y="1919671"/>
                  </a:cubicBezTo>
                  <a:close/>
                </a:path>
              </a:pathLst>
            </a:custGeom>
            <a:solidFill>
              <a:srgbClr val="FFF0D4"/>
            </a:solidFill>
          </p:spPr>
        </p:sp>
      </p:grpSp>
      <p:sp>
        <p:nvSpPr>
          <p:cNvPr name="TextBox 12" id="12"/>
          <p:cNvSpPr txBox="true"/>
          <p:nvPr/>
        </p:nvSpPr>
        <p:spPr>
          <a:xfrm rot="0">
            <a:off x="7822042" y="1268472"/>
            <a:ext cx="9253511" cy="7702431"/>
          </a:xfrm>
          <a:prstGeom prst="rect">
            <a:avLst/>
          </a:prstGeom>
        </p:spPr>
        <p:txBody>
          <a:bodyPr anchor="t" rtlCol="false" tIns="0" lIns="0" bIns="0" rIns="0">
            <a:spAutoFit/>
          </a:bodyPr>
          <a:lstStyle/>
          <a:p>
            <a:pPr algn="l">
              <a:lnSpc>
                <a:spcPts val="3962"/>
              </a:lnSpc>
            </a:pPr>
          </a:p>
          <a:p>
            <a:pPr algn="l" marL="611066" indent="-305533" lvl="1">
              <a:lnSpc>
                <a:spcPts val="3962"/>
              </a:lnSpc>
              <a:buFont typeface="Arial"/>
              <a:buChar char="•"/>
            </a:pPr>
            <a:r>
              <a:rPr lang="en-US" b="true" sz="2830">
                <a:solidFill>
                  <a:srgbClr val="002F15"/>
                </a:solidFill>
                <a:latin typeface="Open Sans Bold"/>
                <a:ea typeface="Open Sans Bold"/>
                <a:cs typeface="Open Sans Bold"/>
                <a:sym typeface="Open Sans Bold"/>
              </a:rPr>
              <a:t>Factor Analysis</a:t>
            </a:r>
            <a:r>
              <a:rPr lang="en-US" sz="2830">
                <a:solidFill>
                  <a:srgbClr val="002F15"/>
                </a:solidFill>
                <a:latin typeface="Open Sans"/>
                <a:ea typeface="Open Sans"/>
                <a:cs typeface="Open Sans"/>
                <a:sym typeface="Open Sans"/>
              </a:rPr>
              <a:t>: </a:t>
            </a:r>
            <a:r>
              <a:rPr lang="en-US" sz="2830">
                <a:solidFill>
                  <a:srgbClr val="002F15"/>
                </a:solidFill>
                <a:latin typeface="Open Sans"/>
                <a:ea typeface="Open Sans"/>
                <a:cs typeface="Open Sans"/>
                <a:sym typeface="Open Sans"/>
              </a:rPr>
              <a:t>The main idea of factor analysis is to “explain” correlations between observed variables in terms of a few unobservable variables, commonly called factors or latent variables.</a:t>
            </a:r>
          </a:p>
          <a:p>
            <a:pPr algn="l">
              <a:lnSpc>
                <a:spcPts val="3962"/>
              </a:lnSpc>
            </a:pPr>
          </a:p>
          <a:p>
            <a:pPr algn="l" marL="611066" indent="-305533" lvl="1">
              <a:lnSpc>
                <a:spcPts val="3962"/>
              </a:lnSpc>
              <a:buFont typeface="Arial"/>
              <a:buChar char="•"/>
            </a:pPr>
            <a:r>
              <a:rPr lang="en-US" b="true" sz="2830">
                <a:solidFill>
                  <a:srgbClr val="002F15"/>
                </a:solidFill>
                <a:latin typeface="Open Sans Bold"/>
                <a:ea typeface="Open Sans Bold"/>
                <a:cs typeface="Open Sans Bold"/>
                <a:sym typeface="Open Sans Bold"/>
              </a:rPr>
              <a:t>Objective</a:t>
            </a:r>
            <a:r>
              <a:rPr lang="en-US" sz="2830">
                <a:solidFill>
                  <a:srgbClr val="002F15"/>
                </a:solidFill>
                <a:latin typeface="Open Sans"/>
                <a:ea typeface="Open Sans"/>
                <a:cs typeface="Open Sans"/>
                <a:sym typeface="Open Sans"/>
              </a:rPr>
              <a:t>: We used factor analysis to identify the main dietary patterns and compare their prevalence over time.</a:t>
            </a:r>
          </a:p>
          <a:p>
            <a:pPr algn="l">
              <a:lnSpc>
                <a:spcPts val="3962"/>
              </a:lnSpc>
            </a:pPr>
          </a:p>
          <a:p>
            <a:pPr algn="l" marL="611066" indent="-305533" lvl="1">
              <a:lnSpc>
                <a:spcPts val="3962"/>
              </a:lnSpc>
              <a:buFont typeface="Arial"/>
              <a:buChar char="•"/>
            </a:pPr>
            <a:r>
              <a:rPr lang="en-US" b="true" sz="2830">
                <a:solidFill>
                  <a:srgbClr val="002F15"/>
                </a:solidFill>
                <a:latin typeface="Open Sans Bold"/>
                <a:ea typeface="Open Sans Bold"/>
                <a:cs typeface="Open Sans Bold"/>
                <a:sym typeface="Open Sans Bold"/>
              </a:rPr>
              <a:t>Methodology</a:t>
            </a:r>
            <a:r>
              <a:rPr lang="en-US" sz="2830">
                <a:solidFill>
                  <a:srgbClr val="002F15"/>
                </a:solidFill>
                <a:latin typeface="Open Sans"/>
                <a:ea typeface="Open Sans"/>
                <a:cs typeface="Open Sans"/>
                <a:sym typeface="Open Sans"/>
              </a:rPr>
              <a:t>: We divided the data into three periods: 1991-1996, 1997-2002, and 2003-2008. For each period, we applied factor analysis to identify the main dietary patterns. We then calculated the percentage adherence to each pattern.</a:t>
            </a:r>
          </a:p>
          <a:p>
            <a:pPr algn="ctr">
              <a:lnSpc>
                <a:spcPts val="1384"/>
              </a:lnSpc>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B6C471"/>
        </a:solidFill>
      </p:bgPr>
    </p:bg>
    <p:spTree>
      <p:nvGrpSpPr>
        <p:cNvPr id="1" name=""/>
        <p:cNvGrpSpPr/>
        <p:nvPr/>
      </p:nvGrpSpPr>
      <p:grpSpPr>
        <a:xfrm>
          <a:off x="0" y="0"/>
          <a:ext cx="0" cy="0"/>
          <a:chOff x="0" y="0"/>
          <a:chExt cx="0" cy="0"/>
        </a:xfrm>
      </p:grpSpPr>
      <p:sp>
        <p:nvSpPr>
          <p:cNvPr name="Freeform 2" id="2"/>
          <p:cNvSpPr/>
          <p:nvPr/>
        </p:nvSpPr>
        <p:spPr>
          <a:xfrm flipH="false" flipV="false" rot="0">
            <a:off x="12329044" y="2009775"/>
            <a:ext cx="4930256" cy="7248525"/>
          </a:xfrm>
          <a:custGeom>
            <a:avLst/>
            <a:gdLst/>
            <a:ahLst/>
            <a:cxnLst/>
            <a:rect r="r" b="b" t="t" l="l"/>
            <a:pathLst>
              <a:path h="7248525" w="4930256">
                <a:moveTo>
                  <a:pt x="0" y="0"/>
                </a:moveTo>
                <a:lnTo>
                  <a:pt x="4930256" y="0"/>
                </a:lnTo>
                <a:lnTo>
                  <a:pt x="4930256" y="7248525"/>
                </a:lnTo>
                <a:lnTo>
                  <a:pt x="0" y="7248525"/>
                </a:lnTo>
                <a:lnTo>
                  <a:pt x="0" y="0"/>
                </a:lnTo>
                <a:close/>
              </a:path>
            </a:pathLst>
          </a:custGeom>
          <a:blipFill>
            <a:blip r:embed="rId2"/>
            <a:stretch>
              <a:fillRect l="0" t="0" r="0" b="0"/>
            </a:stretch>
          </a:blipFill>
        </p:spPr>
      </p:sp>
      <p:sp>
        <p:nvSpPr>
          <p:cNvPr name="TextBox 3" id="3"/>
          <p:cNvSpPr txBox="true"/>
          <p:nvPr/>
        </p:nvSpPr>
        <p:spPr>
          <a:xfrm rot="0">
            <a:off x="1028700" y="1114425"/>
            <a:ext cx="12585246" cy="895350"/>
          </a:xfrm>
          <a:prstGeom prst="rect">
            <a:avLst/>
          </a:prstGeom>
        </p:spPr>
        <p:txBody>
          <a:bodyPr anchor="t" rtlCol="false" tIns="0" lIns="0" bIns="0" rIns="0">
            <a:spAutoFit/>
          </a:bodyPr>
          <a:lstStyle/>
          <a:p>
            <a:pPr algn="l">
              <a:lnSpc>
                <a:spcPts val="7799"/>
              </a:lnSpc>
            </a:pPr>
            <a:r>
              <a:rPr lang="en-US" sz="6499">
                <a:solidFill>
                  <a:srgbClr val="002F15"/>
                </a:solidFill>
                <a:latin typeface="Sergio Trendy"/>
                <a:ea typeface="Sergio Trendy"/>
                <a:cs typeface="Sergio Trendy"/>
                <a:sym typeface="Sergio Trendy"/>
              </a:rPr>
              <a:t>Dietary Patterns 1991-1996</a:t>
            </a:r>
          </a:p>
        </p:txBody>
      </p:sp>
      <p:sp>
        <p:nvSpPr>
          <p:cNvPr name="TextBox 4" id="4"/>
          <p:cNvSpPr txBox="true"/>
          <p:nvPr/>
        </p:nvSpPr>
        <p:spPr>
          <a:xfrm rot="0">
            <a:off x="1028700" y="2803569"/>
            <a:ext cx="10678886" cy="5631255"/>
          </a:xfrm>
          <a:prstGeom prst="rect">
            <a:avLst/>
          </a:prstGeom>
        </p:spPr>
        <p:txBody>
          <a:bodyPr anchor="t" rtlCol="false" tIns="0" lIns="0" bIns="0" rIns="0">
            <a:spAutoFit/>
          </a:bodyPr>
          <a:lstStyle/>
          <a:p>
            <a:pPr algn="l" marL="630870" indent="-315435" lvl="1">
              <a:lnSpc>
                <a:spcPts val="4090"/>
              </a:lnSpc>
              <a:buAutoNum type="arabicPeriod" startAt="1"/>
            </a:pPr>
            <a:r>
              <a:rPr lang="en-US" b="true" sz="2922">
                <a:solidFill>
                  <a:srgbClr val="002F15"/>
                </a:solidFill>
                <a:latin typeface="Open Sans Bold"/>
                <a:ea typeface="Open Sans Bold"/>
                <a:cs typeface="Open Sans Bold"/>
                <a:sym typeface="Open Sans Bold"/>
              </a:rPr>
              <a:t>Starch-rich</a:t>
            </a:r>
            <a:r>
              <a:rPr lang="en-US" sz="2922">
                <a:solidFill>
                  <a:srgbClr val="002F15"/>
                </a:solidFill>
                <a:latin typeface="Open Sans"/>
                <a:ea typeface="Open Sans"/>
                <a:cs typeface="Open Sans"/>
                <a:sym typeface="Open Sans"/>
              </a:rPr>
              <a:t>: Bread, Pasta/Rice, Red Meat, Olive Oil</a:t>
            </a:r>
          </a:p>
          <a:p>
            <a:pPr algn="l" marL="630870" indent="-315435" lvl="1">
              <a:lnSpc>
                <a:spcPts val="4090"/>
              </a:lnSpc>
              <a:buAutoNum type="arabicPeriod" startAt="1"/>
            </a:pPr>
            <a:r>
              <a:rPr lang="en-US" b="true" sz="2922">
                <a:solidFill>
                  <a:srgbClr val="002F15"/>
                </a:solidFill>
                <a:latin typeface="Open Sans Bold"/>
                <a:ea typeface="Open Sans Bold"/>
                <a:cs typeface="Open Sans Bold"/>
                <a:sym typeface="Open Sans Bold"/>
              </a:rPr>
              <a:t>Vegetables</a:t>
            </a:r>
            <a:r>
              <a:rPr lang="en-US" sz="2922">
                <a:solidFill>
                  <a:srgbClr val="002F15"/>
                </a:solidFill>
                <a:latin typeface="Open Sans"/>
                <a:ea typeface="Open Sans"/>
                <a:cs typeface="Open Sans"/>
                <a:sym typeface="Open Sans"/>
              </a:rPr>
              <a:t>: Fruiting vegetables, Leafy vegetables, Other vegetables</a:t>
            </a:r>
          </a:p>
          <a:p>
            <a:pPr algn="l" marL="630870" indent="-315435" lvl="1">
              <a:lnSpc>
                <a:spcPts val="4090"/>
              </a:lnSpc>
              <a:buAutoNum type="arabicPeriod" startAt="1"/>
            </a:pPr>
            <a:r>
              <a:rPr lang="en-US" b="true" sz="2922">
                <a:solidFill>
                  <a:srgbClr val="002F15"/>
                </a:solidFill>
                <a:latin typeface="Open Sans Bold"/>
                <a:ea typeface="Open Sans Bold"/>
                <a:cs typeface="Open Sans Bold"/>
                <a:sym typeface="Open Sans Bold"/>
              </a:rPr>
              <a:t>Olive Oil</a:t>
            </a:r>
            <a:r>
              <a:rPr lang="en-US" sz="2922">
                <a:solidFill>
                  <a:srgbClr val="002F15"/>
                </a:solidFill>
                <a:latin typeface="Open Sans"/>
                <a:ea typeface="Open Sans"/>
                <a:cs typeface="Open Sans"/>
                <a:sym typeface="Open Sans"/>
              </a:rPr>
              <a:t>: Olive Oil</a:t>
            </a:r>
          </a:p>
          <a:p>
            <a:pPr algn="l" marL="630870" indent="-315435" lvl="1">
              <a:lnSpc>
                <a:spcPts val="4090"/>
              </a:lnSpc>
              <a:buAutoNum type="arabicPeriod" startAt="1"/>
            </a:pPr>
            <a:r>
              <a:rPr lang="en-US" b="true" sz="2922">
                <a:solidFill>
                  <a:srgbClr val="002F15"/>
                </a:solidFill>
                <a:latin typeface="Open Sans Bold"/>
                <a:ea typeface="Open Sans Bold"/>
                <a:cs typeface="Open Sans Bold"/>
                <a:sym typeface="Open Sans Bold"/>
              </a:rPr>
              <a:t>Fruits</a:t>
            </a:r>
            <a:r>
              <a:rPr lang="en-US" sz="2922">
                <a:solidFill>
                  <a:srgbClr val="002F15"/>
                </a:solidFill>
                <a:latin typeface="Open Sans"/>
                <a:ea typeface="Open Sans"/>
                <a:cs typeface="Open Sans"/>
                <a:sym typeface="Open Sans"/>
              </a:rPr>
              <a:t>: Citrus fruit, Seasonal Fruit</a:t>
            </a:r>
          </a:p>
          <a:p>
            <a:pPr algn="l" marL="630870" indent="-315435" lvl="1">
              <a:lnSpc>
                <a:spcPts val="4090"/>
              </a:lnSpc>
              <a:buAutoNum type="arabicPeriod" startAt="1"/>
            </a:pPr>
            <a:r>
              <a:rPr lang="en-US" b="true" sz="2922">
                <a:solidFill>
                  <a:srgbClr val="002F15"/>
                </a:solidFill>
                <a:latin typeface="Open Sans Bold"/>
                <a:ea typeface="Open Sans Bold"/>
                <a:cs typeface="Open Sans Bold"/>
                <a:sym typeface="Open Sans Bold"/>
              </a:rPr>
              <a:t>Coffee</a:t>
            </a:r>
            <a:r>
              <a:rPr lang="en-US" sz="2922">
                <a:solidFill>
                  <a:srgbClr val="002F15"/>
                </a:solidFill>
                <a:latin typeface="Open Sans"/>
                <a:ea typeface="Open Sans"/>
                <a:cs typeface="Open Sans"/>
                <a:sym typeface="Open Sans"/>
              </a:rPr>
              <a:t>: Coffee</a:t>
            </a:r>
          </a:p>
          <a:p>
            <a:pPr algn="l" marL="630870" indent="-315435" lvl="1">
              <a:lnSpc>
                <a:spcPts val="4090"/>
              </a:lnSpc>
              <a:buAutoNum type="arabicPeriod" startAt="1"/>
            </a:pPr>
            <a:r>
              <a:rPr lang="en-US" b="true" sz="2922">
                <a:solidFill>
                  <a:srgbClr val="002F15"/>
                </a:solidFill>
                <a:latin typeface="Open Sans Bold"/>
                <a:ea typeface="Open Sans Bold"/>
                <a:cs typeface="Open Sans Bold"/>
                <a:sym typeface="Open Sans Bold"/>
              </a:rPr>
              <a:t>Vegetable</a:t>
            </a:r>
            <a:r>
              <a:rPr lang="en-US" b="true" sz="2922">
                <a:solidFill>
                  <a:srgbClr val="002F15"/>
                </a:solidFill>
                <a:latin typeface="Open Sans Bold"/>
                <a:ea typeface="Open Sans Bold"/>
                <a:cs typeface="Open Sans Bold"/>
                <a:sym typeface="Open Sans Bold"/>
              </a:rPr>
              <a:t> Oils</a:t>
            </a:r>
            <a:r>
              <a:rPr lang="en-US" sz="2922">
                <a:solidFill>
                  <a:srgbClr val="002F15"/>
                </a:solidFill>
                <a:latin typeface="Open Sans"/>
                <a:ea typeface="Open Sans"/>
                <a:cs typeface="Open Sans"/>
                <a:sym typeface="Open Sans"/>
              </a:rPr>
              <a:t>: Other Oils</a:t>
            </a:r>
          </a:p>
          <a:p>
            <a:pPr algn="l" marL="630870" indent="-315435" lvl="1">
              <a:lnSpc>
                <a:spcPts val="4090"/>
              </a:lnSpc>
              <a:buAutoNum type="arabicPeriod" startAt="1"/>
            </a:pPr>
            <a:r>
              <a:rPr lang="en-US" b="true" sz="2922">
                <a:solidFill>
                  <a:srgbClr val="002F15"/>
                </a:solidFill>
                <a:latin typeface="Open Sans Bold"/>
                <a:ea typeface="Open Sans Bold"/>
                <a:cs typeface="Open Sans Bold"/>
                <a:sym typeface="Open Sans Bold"/>
              </a:rPr>
              <a:t>Fish</a:t>
            </a:r>
            <a:r>
              <a:rPr lang="en-US" sz="2922">
                <a:solidFill>
                  <a:srgbClr val="002F15"/>
                </a:solidFill>
                <a:latin typeface="Open Sans"/>
                <a:ea typeface="Open Sans"/>
                <a:cs typeface="Open Sans"/>
                <a:sym typeface="Open Sans"/>
              </a:rPr>
              <a:t>: Soup, Fish, Root Vegetables</a:t>
            </a:r>
          </a:p>
          <a:p>
            <a:pPr algn="l" marL="630870" indent="-315435" lvl="1">
              <a:lnSpc>
                <a:spcPts val="4090"/>
              </a:lnSpc>
              <a:buAutoNum type="arabicPeriod" startAt="1"/>
            </a:pPr>
            <a:r>
              <a:rPr lang="en-US" b="true" sz="2922">
                <a:solidFill>
                  <a:srgbClr val="002F15"/>
                </a:solidFill>
                <a:latin typeface="Open Sans Bold"/>
                <a:ea typeface="Open Sans Bold"/>
                <a:cs typeface="Open Sans Bold"/>
                <a:sym typeface="Open Sans Bold"/>
              </a:rPr>
              <a:t>Sweets and Beverages</a:t>
            </a:r>
            <a:r>
              <a:rPr lang="en-US" sz="2922">
                <a:solidFill>
                  <a:srgbClr val="002F15"/>
                </a:solidFill>
                <a:latin typeface="Open Sans"/>
                <a:ea typeface="Open Sans"/>
                <a:cs typeface="Open Sans"/>
                <a:sym typeface="Open Sans"/>
              </a:rPr>
              <a:t>: Tea and Decaffeinated Coffee, Desserts, Soft Drinks</a:t>
            </a:r>
          </a:p>
          <a:p>
            <a:pPr algn="l" marL="630870" indent="-315435" lvl="1">
              <a:lnSpc>
                <a:spcPts val="4090"/>
              </a:lnSpc>
              <a:buAutoNum type="arabicPeriod" startAt="1"/>
            </a:pPr>
            <a:r>
              <a:rPr lang="en-US" b="true" sz="2922">
                <a:solidFill>
                  <a:srgbClr val="002F15"/>
                </a:solidFill>
                <a:latin typeface="Open Sans Bold"/>
                <a:ea typeface="Open Sans Bold"/>
                <a:cs typeface="Open Sans Bold"/>
                <a:sym typeface="Open Sans Bold"/>
              </a:rPr>
              <a:t>Cured Meats</a:t>
            </a:r>
            <a:r>
              <a:rPr lang="en-US" sz="2922">
                <a:solidFill>
                  <a:srgbClr val="002F15"/>
                </a:solidFill>
                <a:latin typeface="Open Sans"/>
                <a:ea typeface="Open Sans"/>
                <a:cs typeface="Open Sans"/>
                <a:sym typeface="Open Sans"/>
              </a:rPr>
              <a:t>: Processed Meats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FF0D4"/>
        </a:solidFill>
      </p:bgPr>
    </p:bg>
    <p:spTree>
      <p:nvGrpSpPr>
        <p:cNvPr id="1" name=""/>
        <p:cNvGrpSpPr/>
        <p:nvPr/>
      </p:nvGrpSpPr>
      <p:grpSpPr>
        <a:xfrm>
          <a:off x="0" y="0"/>
          <a:ext cx="0" cy="0"/>
          <a:chOff x="0" y="0"/>
          <a:chExt cx="0" cy="0"/>
        </a:xfrm>
      </p:grpSpPr>
      <p:sp>
        <p:nvSpPr>
          <p:cNvPr name="TextBox 2" id="2"/>
          <p:cNvSpPr txBox="true"/>
          <p:nvPr/>
        </p:nvSpPr>
        <p:spPr>
          <a:xfrm rot="0">
            <a:off x="1028700" y="1114425"/>
            <a:ext cx="11978364" cy="895350"/>
          </a:xfrm>
          <a:prstGeom prst="rect">
            <a:avLst/>
          </a:prstGeom>
        </p:spPr>
        <p:txBody>
          <a:bodyPr anchor="t" rtlCol="false" tIns="0" lIns="0" bIns="0" rIns="0">
            <a:spAutoFit/>
          </a:bodyPr>
          <a:lstStyle/>
          <a:p>
            <a:pPr algn="l">
              <a:lnSpc>
                <a:spcPts val="7799"/>
              </a:lnSpc>
            </a:pPr>
            <a:r>
              <a:rPr lang="en-US" sz="6499">
                <a:solidFill>
                  <a:srgbClr val="002F15"/>
                </a:solidFill>
                <a:latin typeface="Sergio Trendy"/>
                <a:ea typeface="Sergio Trendy"/>
                <a:cs typeface="Sergio Trendy"/>
                <a:sym typeface="Sergio Trendy"/>
              </a:rPr>
              <a:t>Adherence</a:t>
            </a:r>
          </a:p>
        </p:txBody>
      </p:sp>
      <p:pic>
        <p:nvPicPr>
          <p:cNvPr name="Picture 3" id="3"/>
          <p:cNvPicPr>
            <a:picLocks noChangeAspect="true"/>
          </p:cNvPicPr>
          <p:nvPr/>
        </p:nvPicPr>
        <p:blipFill>
          <a:blip r:embed="rId2"/>
          <a:stretch>
            <a:fillRect/>
          </a:stretch>
        </p:blipFill>
        <p:spPr>
          <a:xfrm rot="0">
            <a:off x="66709" y="1827040"/>
            <a:ext cx="11437726" cy="8376801"/>
          </a:xfrm>
          <a:prstGeom prst="rect">
            <a:avLst/>
          </a:prstGeom>
        </p:spPr>
      </p:pic>
      <p:pic>
        <p:nvPicPr>
          <p:cNvPr name="Picture 4" id="4"/>
          <p:cNvPicPr>
            <a:picLocks noChangeAspect="true"/>
          </p:cNvPicPr>
          <p:nvPr/>
        </p:nvPicPr>
        <p:blipFill>
          <a:blip r:embed="rId3"/>
          <a:stretch>
            <a:fillRect/>
          </a:stretch>
        </p:blipFill>
        <p:spPr>
          <a:xfrm rot="0">
            <a:off x="10484651" y="2320177"/>
            <a:ext cx="7390526" cy="7390526"/>
          </a:xfrm>
          <a:prstGeom prst="rect">
            <a:avLst/>
          </a:prstGeom>
        </p:spPr>
      </p:pic>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B6C471"/>
        </a:solidFill>
      </p:bgPr>
    </p:bg>
    <p:spTree>
      <p:nvGrpSpPr>
        <p:cNvPr id="1" name=""/>
        <p:cNvGrpSpPr/>
        <p:nvPr/>
      </p:nvGrpSpPr>
      <p:grpSpPr>
        <a:xfrm>
          <a:off x="0" y="0"/>
          <a:ext cx="0" cy="0"/>
          <a:chOff x="0" y="0"/>
          <a:chExt cx="0" cy="0"/>
        </a:xfrm>
      </p:grpSpPr>
      <p:sp>
        <p:nvSpPr>
          <p:cNvPr name="TextBox 2" id="2"/>
          <p:cNvSpPr txBox="true"/>
          <p:nvPr/>
        </p:nvSpPr>
        <p:spPr>
          <a:xfrm rot="0">
            <a:off x="1028700" y="2803569"/>
            <a:ext cx="10678886" cy="5631255"/>
          </a:xfrm>
          <a:prstGeom prst="rect">
            <a:avLst/>
          </a:prstGeom>
        </p:spPr>
        <p:txBody>
          <a:bodyPr anchor="t" rtlCol="false" tIns="0" lIns="0" bIns="0" rIns="0">
            <a:spAutoFit/>
          </a:bodyPr>
          <a:lstStyle/>
          <a:p>
            <a:pPr algn="l" marL="630870" indent="-315435" lvl="1">
              <a:lnSpc>
                <a:spcPts val="4090"/>
              </a:lnSpc>
              <a:buAutoNum type="arabicPeriod" startAt="1"/>
            </a:pPr>
            <a:r>
              <a:rPr lang="en-US" b="true" sz="2922">
                <a:solidFill>
                  <a:srgbClr val="002F15"/>
                </a:solidFill>
                <a:latin typeface="Open Sans Bold"/>
                <a:ea typeface="Open Sans Bold"/>
                <a:cs typeface="Open Sans Bold"/>
                <a:sym typeface="Open Sans Bold"/>
              </a:rPr>
              <a:t>Fruits</a:t>
            </a:r>
            <a:r>
              <a:rPr lang="en-US" sz="2922">
                <a:solidFill>
                  <a:srgbClr val="002F15"/>
                </a:solidFill>
                <a:latin typeface="Open Sans"/>
                <a:ea typeface="Open Sans"/>
                <a:cs typeface="Open Sans"/>
                <a:sym typeface="Open Sans"/>
              </a:rPr>
              <a:t>: Citrus fruit, Seasonal Fruit</a:t>
            </a:r>
          </a:p>
          <a:p>
            <a:pPr algn="l" marL="630870" indent="-315435" lvl="1">
              <a:lnSpc>
                <a:spcPts val="4090"/>
              </a:lnSpc>
              <a:buAutoNum type="arabicPeriod" startAt="1"/>
            </a:pPr>
            <a:r>
              <a:rPr lang="en-US" b="true" sz="2922">
                <a:solidFill>
                  <a:srgbClr val="002F15"/>
                </a:solidFill>
                <a:latin typeface="Open Sans Bold"/>
                <a:ea typeface="Open Sans Bold"/>
                <a:cs typeface="Open Sans Bold"/>
                <a:sym typeface="Open Sans Bold"/>
              </a:rPr>
              <a:t>Starch-rich</a:t>
            </a:r>
            <a:r>
              <a:rPr lang="en-US" sz="2922">
                <a:solidFill>
                  <a:srgbClr val="002F15"/>
                </a:solidFill>
                <a:latin typeface="Open Sans"/>
                <a:ea typeface="Open Sans"/>
                <a:cs typeface="Open Sans"/>
                <a:sym typeface="Open Sans"/>
              </a:rPr>
              <a:t>: Pasta/Rice, Red Meat, Olive Oil</a:t>
            </a:r>
          </a:p>
          <a:p>
            <a:pPr algn="l" marL="630870" indent="-315435" lvl="1">
              <a:lnSpc>
                <a:spcPts val="4090"/>
              </a:lnSpc>
              <a:buAutoNum type="arabicPeriod" startAt="1"/>
            </a:pPr>
            <a:r>
              <a:rPr lang="en-US" b="true" sz="2922">
                <a:solidFill>
                  <a:srgbClr val="002F15"/>
                </a:solidFill>
                <a:latin typeface="Open Sans Bold"/>
                <a:ea typeface="Open Sans Bold"/>
                <a:cs typeface="Open Sans Bold"/>
                <a:sym typeface="Open Sans Bold"/>
              </a:rPr>
              <a:t>Olive Oil</a:t>
            </a:r>
            <a:r>
              <a:rPr lang="en-US" sz="2922">
                <a:solidFill>
                  <a:srgbClr val="002F15"/>
                </a:solidFill>
                <a:latin typeface="Open Sans"/>
                <a:ea typeface="Open Sans"/>
                <a:cs typeface="Open Sans"/>
                <a:sym typeface="Open Sans"/>
              </a:rPr>
              <a:t>: Olive Oil</a:t>
            </a:r>
          </a:p>
          <a:p>
            <a:pPr algn="l" marL="630870" indent="-315435" lvl="1">
              <a:lnSpc>
                <a:spcPts val="4090"/>
              </a:lnSpc>
              <a:buAutoNum type="arabicPeriod" startAt="1"/>
            </a:pPr>
            <a:r>
              <a:rPr lang="en-US" b="true" sz="2922">
                <a:solidFill>
                  <a:srgbClr val="002F15"/>
                </a:solidFill>
                <a:latin typeface="Open Sans Bold"/>
                <a:ea typeface="Open Sans Bold"/>
                <a:cs typeface="Open Sans Bold"/>
                <a:sym typeface="Open Sans Bold"/>
              </a:rPr>
              <a:t>Vegetable</a:t>
            </a:r>
            <a:r>
              <a:rPr lang="en-US" b="true" sz="2922">
                <a:solidFill>
                  <a:srgbClr val="002F15"/>
                </a:solidFill>
                <a:latin typeface="Open Sans Bold"/>
                <a:ea typeface="Open Sans Bold"/>
                <a:cs typeface="Open Sans Bold"/>
                <a:sym typeface="Open Sans Bold"/>
              </a:rPr>
              <a:t> Oils</a:t>
            </a:r>
            <a:r>
              <a:rPr lang="en-US" sz="2922">
                <a:solidFill>
                  <a:srgbClr val="002F15"/>
                </a:solidFill>
                <a:latin typeface="Open Sans"/>
                <a:ea typeface="Open Sans"/>
                <a:cs typeface="Open Sans"/>
                <a:sym typeface="Open Sans"/>
              </a:rPr>
              <a:t>: Other Oils</a:t>
            </a:r>
          </a:p>
          <a:p>
            <a:pPr algn="l" marL="630870" indent="-315435" lvl="1">
              <a:lnSpc>
                <a:spcPts val="4090"/>
              </a:lnSpc>
              <a:buAutoNum type="arabicPeriod" startAt="1"/>
            </a:pPr>
            <a:r>
              <a:rPr lang="en-US" b="true" sz="2922">
                <a:solidFill>
                  <a:srgbClr val="002F15"/>
                </a:solidFill>
                <a:latin typeface="Open Sans Bold"/>
                <a:ea typeface="Open Sans Bold"/>
                <a:cs typeface="Open Sans Bold"/>
                <a:sym typeface="Open Sans Bold"/>
              </a:rPr>
              <a:t>Coffee</a:t>
            </a:r>
            <a:r>
              <a:rPr lang="en-US" sz="2922">
                <a:solidFill>
                  <a:srgbClr val="002F15"/>
                </a:solidFill>
                <a:latin typeface="Open Sans"/>
                <a:ea typeface="Open Sans"/>
                <a:cs typeface="Open Sans"/>
                <a:sym typeface="Open Sans"/>
              </a:rPr>
              <a:t>: Coffee</a:t>
            </a:r>
          </a:p>
          <a:p>
            <a:pPr algn="l" marL="630870" indent="-315435" lvl="1">
              <a:lnSpc>
                <a:spcPts val="4090"/>
              </a:lnSpc>
              <a:buAutoNum type="arabicPeriod" startAt="1"/>
            </a:pPr>
            <a:r>
              <a:rPr lang="en-US" b="true" sz="2922">
                <a:solidFill>
                  <a:srgbClr val="002F15"/>
                </a:solidFill>
                <a:latin typeface="Open Sans Bold"/>
                <a:ea typeface="Open Sans Bold"/>
                <a:cs typeface="Open Sans Bold"/>
                <a:sym typeface="Open Sans Bold"/>
              </a:rPr>
              <a:t>Vegetables</a:t>
            </a:r>
            <a:r>
              <a:rPr lang="en-US" sz="2922">
                <a:solidFill>
                  <a:srgbClr val="002F15"/>
                </a:solidFill>
                <a:latin typeface="Open Sans"/>
                <a:ea typeface="Open Sans"/>
                <a:cs typeface="Open Sans"/>
                <a:sym typeface="Open Sans"/>
              </a:rPr>
              <a:t>: Leafy vegetables</a:t>
            </a:r>
          </a:p>
          <a:p>
            <a:pPr algn="l" marL="630870" indent="-315435" lvl="1">
              <a:lnSpc>
                <a:spcPts val="4090"/>
              </a:lnSpc>
              <a:buAutoNum type="arabicPeriod" startAt="1"/>
            </a:pPr>
            <a:r>
              <a:rPr lang="en-US" b="true" sz="2922">
                <a:solidFill>
                  <a:srgbClr val="002F15"/>
                </a:solidFill>
                <a:latin typeface="Open Sans Bold"/>
                <a:ea typeface="Open Sans Bold"/>
                <a:cs typeface="Open Sans Bold"/>
                <a:sym typeface="Open Sans Bold"/>
              </a:rPr>
              <a:t>Red Meat and Derivatives</a:t>
            </a:r>
            <a:r>
              <a:rPr lang="en-US" sz="2922">
                <a:solidFill>
                  <a:srgbClr val="002F15"/>
                </a:solidFill>
                <a:latin typeface="Open Sans"/>
                <a:ea typeface="Open Sans"/>
                <a:cs typeface="Open Sans"/>
                <a:sym typeface="Open Sans"/>
              </a:rPr>
              <a:t>: Eggs, Red Meat, Cheese</a:t>
            </a:r>
          </a:p>
          <a:p>
            <a:pPr algn="l" marL="630870" indent="-315435" lvl="1">
              <a:lnSpc>
                <a:spcPts val="4090"/>
              </a:lnSpc>
              <a:buAutoNum type="arabicPeriod" startAt="1"/>
            </a:pPr>
            <a:r>
              <a:rPr lang="en-US" b="true" sz="2922">
                <a:solidFill>
                  <a:srgbClr val="002F15"/>
                </a:solidFill>
                <a:latin typeface="Open Sans Bold"/>
                <a:ea typeface="Open Sans Bold"/>
                <a:cs typeface="Open Sans Bold"/>
                <a:sym typeface="Open Sans Bold"/>
              </a:rPr>
              <a:t>White Meat and Fish</a:t>
            </a:r>
            <a:r>
              <a:rPr lang="en-US" sz="2922">
                <a:solidFill>
                  <a:srgbClr val="002F15"/>
                </a:solidFill>
                <a:latin typeface="Open Sans"/>
                <a:ea typeface="Open Sans"/>
                <a:cs typeface="Open Sans"/>
                <a:sym typeface="Open Sans"/>
              </a:rPr>
              <a:t>: Soup, White Meat, Fish, Leafy vegetables, Fruiting Vegetables</a:t>
            </a:r>
          </a:p>
          <a:p>
            <a:pPr algn="l" marL="630870" indent="-315435" lvl="1">
              <a:lnSpc>
                <a:spcPts val="4090"/>
              </a:lnSpc>
              <a:buAutoNum type="arabicPeriod" startAt="1"/>
            </a:pPr>
            <a:r>
              <a:rPr lang="en-US" b="true" sz="2922">
                <a:solidFill>
                  <a:srgbClr val="002F15"/>
                </a:solidFill>
                <a:latin typeface="Open Sans Bold"/>
                <a:ea typeface="Open Sans Bold"/>
                <a:cs typeface="Open Sans Bold"/>
                <a:sym typeface="Open Sans Bold"/>
              </a:rPr>
              <a:t>Sweets and Beverages</a:t>
            </a:r>
            <a:r>
              <a:rPr lang="en-US" sz="2922">
                <a:solidFill>
                  <a:srgbClr val="002F15"/>
                </a:solidFill>
                <a:latin typeface="Open Sans"/>
                <a:ea typeface="Open Sans"/>
                <a:cs typeface="Open Sans"/>
                <a:sym typeface="Open Sans"/>
              </a:rPr>
              <a:t>: Tea and Decaffeinated Coffee, Desserts, Soft Drinks, Sugar</a:t>
            </a:r>
          </a:p>
        </p:txBody>
      </p:sp>
      <p:sp>
        <p:nvSpPr>
          <p:cNvPr name="Freeform 3" id="3"/>
          <p:cNvSpPr/>
          <p:nvPr/>
        </p:nvSpPr>
        <p:spPr>
          <a:xfrm flipH="false" flipV="false" rot="0">
            <a:off x="12361227" y="2109198"/>
            <a:ext cx="4898073" cy="7149102"/>
          </a:xfrm>
          <a:custGeom>
            <a:avLst/>
            <a:gdLst/>
            <a:ahLst/>
            <a:cxnLst/>
            <a:rect r="r" b="b" t="t" l="l"/>
            <a:pathLst>
              <a:path h="7149102" w="4898073">
                <a:moveTo>
                  <a:pt x="0" y="0"/>
                </a:moveTo>
                <a:lnTo>
                  <a:pt x="4898073" y="0"/>
                </a:lnTo>
                <a:lnTo>
                  <a:pt x="4898073" y="7149102"/>
                </a:lnTo>
                <a:lnTo>
                  <a:pt x="0" y="7149102"/>
                </a:lnTo>
                <a:lnTo>
                  <a:pt x="0" y="0"/>
                </a:lnTo>
                <a:close/>
              </a:path>
            </a:pathLst>
          </a:custGeom>
          <a:blipFill>
            <a:blip r:embed="rId2"/>
            <a:stretch>
              <a:fillRect l="0" t="0" r="0" b="0"/>
            </a:stretch>
          </a:blipFill>
        </p:spPr>
      </p:sp>
      <p:sp>
        <p:nvSpPr>
          <p:cNvPr name="TextBox 4" id="4"/>
          <p:cNvSpPr txBox="true"/>
          <p:nvPr/>
        </p:nvSpPr>
        <p:spPr>
          <a:xfrm rot="0">
            <a:off x="1028700" y="1114425"/>
            <a:ext cx="12585246" cy="895350"/>
          </a:xfrm>
          <a:prstGeom prst="rect">
            <a:avLst/>
          </a:prstGeom>
        </p:spPr>
        <p:txBody>
          <a:bodyPr anchor="t" rtlCol="false" tIns="0" lIns="0" bIns="0" rIns="0">
            <a:spAutoFit/>
          </a:bodyPr>
          <a:lstStyle/>
          <a:p>
            <a:pPr algn="l">
              <a:lnSpc>
                <a:spcPts val="7799"/>
              </a:lnSpc>
            </a:pPr>
            <a:r>
              <a:rPr lang="en-US" sz="6499">
                <a:solidFill>
                  <a:srgbClr val="002F15"/>
                </a:solidFill>
                <a:latin typeface="Sergio Trendy"/>
                <a:ea typeface="Sergio Trendy"/>
                <a:cs typeface="Sergio Trendy"/>
                <a:sym typeface="Sergio Trendy"/>
              </a:rPr>
              <a:t>Dietary Patterns 1997-2002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B6C471"/>
        </a:solidFill>
      </p:bgPr>
    </p:bg>
    <p:spTree>
      <p:nvGrpSpPr>
        <p:cNvPr id="1" name=""/>
        <p:cNvGrpSpPr/>
        <p:nvPr/>
      </p:nvGrpSpPr>
      <p:grpSpPr>
        <a:xfrm>
          <a:off x="0" y="0"/>
          <a:ext cx="0" cy="0"/>
          <a:chOff x="0" y="0"/>
          <a:chExt cx="0" cy="0"/>
        </a:xfrm>
      </p:grpSpPr>
      <p:sp>
        <p:nvSpPr>
          <p:cNvPr name="Freeform 2" id="2" descr="an illustration of rambutan"/>
          <p:cNvSpPr/>
          <p:nvPr/>
        </p:nvSpPr>
        <p:spPr>
          <a:xfrm flipH="false" flipV="false" rot="0">
            <a:off x="14641433" y="815965"/>
            <a:ext cx="2161499" cy="2584400"/>
          </a:xfrm>
          <a:custGeom>
            <a:avLst/>
            <a:gdLst/>
            <a:ahLst/>
            <a:cxnLst/>
            <a:rect r="r" b="b" t="t" l="l"/>
            <a:pathLst>
              <a:path h="2584400" w="2161499">
                <a:moveTo>
                  <a:pt x="0" y="0"/>
                </a:moveTo>
                <a:lnTo>
                  <a:pt x="2161498" y="0"/>
                </a:lnTo>
                <a:lnTo>
                  <a:pt x="2161498" y="2584400"/>
                </a:lnTo>
                <a:lnTo>
                  <a:pt x="0" y="2584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descr="an illustration of an apple"/>
          <p:cNvSpPr/>
          <p:nvPr/>
        </p:nvSpPr>
        <p:spPr>
          <a:xfrm flipH="false" flipV="false" rot="0">
            <a:off x="11311903" y="968270"/>
            <a:ext cx="3203484" cy="2254088"/>
          </a:xfrm>
          <a:custGeom>
            <a:avLst/>
            <a:gdLst/>
            <a:ahLst/>
            <a:cxnLst/>
            <a:rect r="r" b="b" t="t" l="l"/>
            <a:pathLst>
              <a:path h="2254088" w="3203484">
                <a:moveTo>
                  <a:pt x="0" y="0"/>
                </a:moveTo>
                <a:lnTo>
                  <a:pt x="3203484" y="0"/>
                </a:lnTo>
                <a:lnTo>
                  <a:pt x="3203484" y="2254088"/>
                </a:lnTo>
                <a:lnTo>
                  <a:pt x="0" y="22540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descr="an illustration of a bell pepper"/>
          <p:cNvSpPr/>
          <p:nvPr/>
        </p:nvSpPr>
        <p:spPr>
          <a:xfrm flipH="false" flipV="false" rot="0">
            <a:off x="11999019" y="3967178"/>
            <a:ext cx="1829252" cy="2626864"/>
          </a:xfrm>
          <a:custGeom>
            <a:avLst/>
            <a:gdLst/>
            <a:ahLst/>
            <a:cxnLst/>
            <a:rect r="r" b="b" t="t" l="l"/>
            <a:pathLst>
              <a:path h="2626864" w="1829252">
                <a:moveTo>
                  <a:pt x="0" y="0"/>
                </a:moveTo>
                <a:lnTo>
                  <a:pt x="1829252" y="0"/>
                </a:lnTo>
                <a:lnTo>
                  <a:pt x="1829252" y="2626864"/>
                </a:lnTo>
                <a:lnTo>
                  <a:pt x="0" y="26268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descr="an illustration of a carrot"/>
          <p:cNvSpPr/>
          <p:nvPr/>
        </p:nvSpPr>
        <p:spPr>
          <a:xfrm flipH="false" flipV="false" rot="0">
            <a:off x="16307349" y="3034198"/>
            <a:ext cx="820356" cy="3698328"/>
          </a:xfrm>
          <a:custGeom>
            <a:avLst/>
            <a:gdLst/>
            <a:ahLst/>
            <a:cxnLst/>
            <a:rect r="r" b="b" t="t" l="l"/>
            <a:pathLst>
              <a:path h="3698328" w="820356">
                <a:moveTo>
                  <a:pt x="0" y="0"/>
                </a:moveTo>
                <a:lnTo>
                  <a:pt x="820356" y="0"/>
                </a:lnTo>
                <a:lnTo>
                  <a:pt x="820356" y="3698328"/>
                </a:lnTo>
                <a:lnTo>
                  <a:pt x="0" y="36983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descr="an illustration of a pineapple"/>
          <p:cNvSpPr/>
          <p:nvPr/>
        </p:nvSpPr>
        <p:spPr>
          <a:xfrm flipH="false" flipV="false" rot="0">
            <a:off x="9569651" y="1013893"/>
            <a:ext cx="1249690" cy="2545665"/>
          </a:xfrm>
          <a:custGeom>
            <a:avLst/>
            <a:gdLst/>
            <a:ahLst/>
            <a:cxnLst/>
            <a:rect r="r" b="b" t="t" l="l"/>
            <a:pathLst>
              <a:path h="2545665" w="1249690">
                <a:moveTo>
                  <a:pt x="0" y="0"/>
                </a:moveTo>
                <a:lnTo>
                  <a:pt x="1249690" y="0"/>
                </a:lnTo>
                <a:lnTo>
                  <a:pt x="1249690" y="2545666"/>
                </a:lnTo>
                <a:lnTo>
                  <a:pt x="0" y="254566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descr="an illustration of a cauliflower"/>
          <p:cNvSpPr/>
          <p:nvPr/>
        </p:nvSpPr>
        <p:spPr>
          <a:xfrm flipH="false" flipV="false" rot="0">
            <a:off x="8811822" y="3967178"/>
            <a:ext cx="2765348" cy="2765348"/>
          </a:xfrm>
          <a:custGeom>
            <a:avLst/>
            <a:gdLst/>
            <a:ahLst/>
            <a:cxnLst/>
            <a:rect r="r" b="b" t="t" l="l"/>
            <a:pathLst>
              <a:path h="2765348" w="2765348">
                <a:moveTo>
                  <a:pt x="0" y="0"/>
                </a:moveTo>
                <a:lnTo>
                  <a:pt x="2765348" y="0"/>
                </a:lnTo>
                <a:lnTo>
                  <a:pt x="2765348" y="2765348"/>
                </a:lnTo>
                <a:lnTo>
                  <a:pt x="0" y="276534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descr="an illustration of lotus root"/>
          <p:cNvSpPr/>
          <p:nvPr/>
        </p:nvSpPr>
        <p:spPr>
          <a:xfrm flipH="false" flipV="false" rot="-5400000">
            <a:off x="10624574" y="5934651"/>
            <a:ext cx="1843075" cy="4804224"/>
          </a:xfrm>
          <a:custGeom>
            <a:avLst/>
            <a:gdLst/>
            <a:ahLst/>
            <a:cxnLst/>
            <a:rect r="r" b="b" t="t" l="l"/>
            <a:pathLst>
              <a:path h="4804224" w="1843075">
                <a:moveTo>
                  <a:pt x="0" y="0"/>
                </a:moveTo>
                <a:lnTo>
                  <a:pt x="1843075" y="0"/>
                </a:lnTo>
                <a:lnTo>
                  <a:pt x="1843075" y="4804223"/>
                </a:lnTo>
                <a:lnTo>
                  <a:pt x="0" y="480422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descr="an illustration of a radish"/>
          <p:cNvSpPr/>
          <p:nvPr/>
        </p:nvSpPr>
        <p:spPr>
          <a:xfrm flipH="false" flipV="false" rot="0">
            <a:off x="14515387" y="3752226"/>
            <a:ext cx="900480" cy="3195252"/>
          </a:xfrm>
          <a:custGeom>
            <a:avLst/>
            <a:gdLst/>
            <a:ahLst/>
            <a:cxnLst/>
            <a:rect r="r" b="b" t="t" l="l"/>
            <a:pathLst>
              <a:path h="3195252" w="900480">
                <a:moveTo>
                  <a:pt x="0" y="0"/>
                </a:moveTo>
                <a:lnTo>
                  <a:pt x="900480" y="0"/>
                </a:lnTo>
                <a:lnTo>
                  <a:pt x="900480" y="3195252"/>
                </a:lnTo>
                <a:lnTo>
                  <a:pt x="0" y="319525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descr="an illustration of mushrooms"/>
          <p:cNvSpPr/>
          <p:nvPr/>
        </p:nvSpPr>
        <p:spPr>
          <a:xfrm flipH="true" flipV="false" rot="0">
            <a:off x="14392426" y="7163461"/>
            <a:ext cx="2969488" cy="2094839"/>
          </a:xfrm>
          <a:custGeom>
            <a:avLst/>
            <a:gdLst/>
            <a:ahLst/>
            <a:cxnLst/>
            <a:rect r="r" b="b" t="t" l="l"/>
            <a:pathLst>
              <a:path h="2094839" w="2969488">
                <a:moveTo>
                  <a:pt x="2969488" y="0"/>
                </a:moveTo>
                <a:lnTo>
                  <a:pt x="0" y="0"/>
                </a:lnTo>
                <a:lnTo>
                  <a:pt x="0" y="2094839"/>
                </a:lnTo>
                <a:lnTo>
                  <a:pt x="2969488" y="2094839"/>
                </a:lnTo>
                <a:lnTo>
                  <a:pt x="2969488"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11" id="11"/>
          <p:cNvSpPr txBox="true"/>
          <p:nvPr/>
        </p:nvSpPr>
        <p:spPr>
          <a:xfrm rot="0">
            <a:off x="1028700" y="1133475"/>
            <a:ext cx="7287822" cy="1104900"/>
          </a:xfrm>
          <a:prstGeom prst="rect">
            <a:avLst/>
          </a:prstGeom>
        </p:spPr>
        <p:txBody>
          <a:bodyPr anchor="t" rtlCol="false" tIns="0" lIns="0" bIns="0" rIns="0">
            <a:spAutoFit/>
          </a:bodyPr>
          <a:lstStyle/>
          <a:p>
            <a:pPr algn="l">
              <a:lnSpc>
                <a:spcPts val="9599"/>
              </a:lnSpc>
            </a:pPr>
            <a:r>
              <a:rPr lang="en-US" sz="7999">
                <a:solidFill>
                  <a:srgbClr val="002F15"/>
                </a:solidFill>
                <a:latin typeface="Sergio Trendy"/>
                <a:ea typeface="Sergio Trendy"/>
                <a:cs typeface="Sergio Trendy"/>
                <a:sym typeface="Sergio Trendy"/>
              </a:rPr>
              <a:t>DATASET</a:t>
            </a:r>
          </a:p>
        </p:txBody>
      </p:sp>
      <p:sp>
        <p:nvSpPr>
          <p:cNvPr name="TextBox 12" id="12"/>
          <p:cNvSpPr txBox="true"/>
          <p:nvPr/>
        </p:nvSpPr>
        <p:spPr>
          <a:xfrm rot="0">
            <a:off x="665154" y="3133736"/>
            <a:ext cx="6391126" cy="5972175"/>
          </a:xfrm>
          <a:prstGeom prst="rect">
            <a:avLst/>
          </a:prstGeom>
        </p:spPr>
        <p:txBody>
          <a:bodyPr anchor="t" rtlCol="false" tIns="0" lIns="0" bIns="0" rIns="0">
            <a:spAutoFit/>
          </a:bodyPr>
          <a:lstStyle/>
          <a:p>
            <a:pPr algn="l" marL="0" indent="0" lvl="0">
              <a:lnSpc>
                <a:spcPts val="5999"/>
              </a:lnSpc>
              <a:spcBef>
                <a:spcPct val="0"/>
              </a:spcBef>
            </a:pPr>
            <a:r>
              <a:rPr lang="en-US" b="true" sz="3999" strike="noStrike" u="none">
                <a:solidFill>
                  <a:srgbClr val="002F15"/>
                </a:solidFill>
                <a:latin typeface="Garet Bold"/>
                <a:ea typeface="Garet Bold"/>
                <a:cs typeface="Garet Bold"/>
                <a:sym typeface="Garet Bold"/>
              </a:rPr>
              <a:t>7,448</a:t>
            </a:r>
            <a:r>
              <a:rPr lang="en-US" sz="3999" strike="noStrike" u="none">
                <a:solidFill>
                  <a:srgbClr val="002F15"/>
                </a:solidFill>
                <a:latin typeface="Garet"/>
                <a:ea typeface="Garet"/>
                <a:cs typeface="Garet"/>
                <a:sym typeface="Garet"/>
              </a:rPr>
              <a:t> observations</a:t>
            </a:r>
          </a:p>
          <a:p>
            <a:pPr algn="l" marL="0" indent="0" lvl="0">
              <a:lnSpc>
                <a:spcPts val="5999"/>
              </a:lnSpc>
              <a:spcBef>
                <a:spcPct val="0"/>
              </a:spcBef>
            </a:pPr>
          </a:p>
          <a:p>
            <a:pPr algn="l" marL="0" indent="0" lvl="0">
              <a:lnSpc>
                <a:spcPts val="5999"/>
              </a:lnSpc>
              <a:spcBef>
                <a:spcPct val="0"/>
              </a:spcBef>
            </a:pPr>
            <a:r>
              <a:rPr lang="en-US" b="true" sz="3999" strike="noStrike" u="none">
                <a:solidFill>
                  <a:srgbClr val="002F15"/>
                </a:solidFill>
                <a:latin typeface="Garet Bold"/>
                <a:ea typeface="Garet Bold"/>
                <a:cs typeface="Garet Bold"/>
                <a:sym typeface="Garet Bold"/>
              </a:rPr>
              <a:t>502</a:t>
            </a:r>
            <a:r>
              <a:rPr lang="en-US" sz="3999" strike="noStrike" u="none">
                <a:solidFill>
                  <a:srgbClr val="002F15"/>
                </a:solidFill>
                <a:latin typeface="Garet"/>
                <a:ea typeface="Garet"/>
                <a:cs typeface="Garet"/>
                <a:sym typeface="Garet"/>
              </a:rPr>
              <a:t> variables</a:t>
            </a:r>
          </a:p>
          <a:p>
            <a:pPr algn="l" marL="0" indent="0" lvl="0">
              <a:lnSpc>
                <a:spcPts val="5999"/>
              </a:lnSpc>
              <a:spcBef>
                <a:spcPct val="0"/>
              </a:spcBef>
            </a:pPr>
          </a:p>
          <a:p>
            <a:pPr algn="l" marL="0" indent="0" lvl="0">
              <a:lnSpc>
                <a:spcPts val="5999"/>
              </a:lnSpc>
              <a:spcBef>
                <a:spcPct val="0"/>
              </a:spcBef>
            </a:pPr>
            <a:r>
              <a:rPr lang="en-US" sz="3999" strike="noStrike" u="none">
                <a:solidFill>
                  <a:srgbClr val="002F15"/>
                </a:solidFill>
                <a:latin typeface="Garet"/>
                <a:ea typeface="Garet"/>
                <a:cs typeface="Garet"/>
                <a:sym typeface="Garet"/>
              </a:rPr>
              <a:t>First record: </a:t>
            </a:r>
            <a:r>
              <a:rPr lang="en-US" b="true" sz="3999" strike="noStrike" u="none">
                <a:solidFill>
                  <a:srgbClr val="002F15"/>
                </a:solidFill>
                <a:latin typeface="Garet Bold"/>
                <a:ea typeface="Garet Bold"/>
                <a:cs typeface="Garet Bold"/>
                <a:sym typeface="Garet Bold"/>
              </a:rPr>
              <a:t>01/02/1991</a:t>
            </a:r>
          </a:p>
          <a:p>
            <a:pPr algn="l" marL="0" indent="0" lvl="0">
              <a:lnSpc>
                <a:spcPts val="5999"/>
              </a:lnSpc>
              <a:spcBef>
                <a:spcPct val="0"/>
              </a:spcBef>
            </a:pPr>
          </a:p>
          <a:p>
            <a:pPr algn="l" marL="0" indent="0" lvl="0">
              <a:lnSpc>
                <a:spcPts val="5999"/>
              </a:lnSpc>
              <a:spcBef>
                <a:spcPct val="0"/>
              </a:spcBef>
            </a:pPr>
            <a:r>
              <a:rPr lang="en-US" sz="3999" strike="noStrike" u="none">
                <a:solidFill>
                  <a:srgbClr val="002F15"/>
                </a:solidFill>
                <a:latin typeface="Garet"/>
                <a:ea typeface="Garet"/>
                <a:cs typeface="Garet"/>
                <a:sym typeface="Garet"/>
              </a:rPr>
              <a:t>Last record: </a:t>
            </a:r>
            <a:r>
              <a:rPr lang="en-US" b="true" sz="3999" strike="noStrike" u="none">
                <a:solidFill>
                  <a:srgbClr val="002F15"/>
                </a:solidFill>
                <a:latin typeface="Garet Bold"/>
                <a:ea typeface="Garet Bold"/>
                <a:cs typeface="Garet Bold"/>
                <a:sym typeface="Garet Bold"/>
              </a:rPr>
              <a:t>01/03/2008</a:t>
            </a:r>
          </a:p>
          <a:p>
            <a:pPr algn="l" marL="0" indent="0" lvl="0">
              <a:lnSpc>
                <a:spcPts val="5999"/>
              </a:lnSpc>
              <a:spcBef>
                <a:spcPct val="0"/>
              </a:spcBef>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FF0D4"/>
        </a:solidFill>
      </p:bgPr>
    </p:bg>
    <p:spTree>
      <p:nvGrpSpPr>
        <p:cNvPr id="1" name=""/>
        <p:cNvGrpSpPr/>
        <p:nvPr/>
      </p:nvGrpSpPr>
      <p:grpSpPr>
        <a:xfrm>
          <a:off x="0" y="0"/>
          <a:ext cx="0" cy="0"/>
          <a:chOff x="0" y="0"/>
          <a:chExt cx="0" cy="0"/>
        </a:xfrm>
      </p:grpSpPr>
      <p:sp>
        <p:nvSpPr>
          <p:cNvPr name="TextBox 2" id="2"/>
          <p:cNvSpPr txBox="true"/>
          <p:nvPr/>
        </p:nvSpPr>
        <p:spPr>
          <a:xfrm rot="0">
            <a:off x="1028700" y="1114425"/>
            <a:ext cx="11978364" cy="895350"/>
          </a:xfrm>
          <a:prstGeom prst="rect">
            <a:avLst/>
          </a:prstGeom>
        </p:spPr>
        <p:txBody>
          <a:bodyPr anchor="t" rtlCol="false" tIns="0" lIns="0" bIns="0" rIns="0">
            <a:spAutoFit/>
          </a:bodyPr>
          <a:lstStyle/>
          <a:p>
            <a:pPr algn="l">
              <a:lnSpc>
                <a:spcPts val="7799"/>
              </a:lnSpc>
            </a:pPr>
            <a:r>
              <a:rPr lang="en-US" sz="6499">
                <a:solidFill>
                  <a:srgbClr val="002F15"/>
                </a:solidFill>
                <a:latin typeface="Sergio Trendy"/>
                <a:ea typeface="Sergio Trendy"/>
                <a:cs typeface="Sergio Trendy"/>
                <a:sym typeface="Sergio Trendy"/>
              </a:rPr>
              <a:t>Adherence</a:t>
            </a:r>
          </a:p>
        </p:txBody>
      </p:sp>
      <p:pic>
        <p:nvPicPr>
          <p:cNvPr name="Picture 3" id="3"/>
          <p:cNvPicPr>
            <a:picLocks noChangeAspect="true"/>
          </p:cNvPicPr>
          <p:nvPr/>
        </p:nvPicPr>
        <p:blipFill>
          <a:blip r:embed="rId2"/>
          <a:stretch>
            <a:fillRect/>
          </a:stretch>
        </p:blipFill>
        <p:spPr>
          <a:xfrm rot="0">
            <a:off x="-429794" y="1786742"/>
            <a:ext cx="11921303" cy="8465000"/>
          </a:xfrm>
          <a:prstGeom prst="rect">
            <a:avLst/>
          </a:prstGeom>
        </p:spPr>
      </p:pic>
      <p:pic>
        <p:nvPicPr>
          <p:cNvPr name="Picture 4" id="4"/>
          <p:cNvPicPr>
            <a:picLocks noChangeAspect="true"/>
          </p:cNvPicPr>
          <p:nvPr/>
        </p:nvPicPr>
        <p:blipFill>
          <a:blip r:embed="rId3"/>
          <a:stretch>
            <a:fillRect/>
          </a:stretch>
        </p:blipFill>
        <p:spPr>
          <a:xfrm rot="0">
            <a:off x="10484651" y="2323979"/>
            <a:ext cx="7390526" cy="7390526"/>
          </a:xfrm>
          <a:prstGeom prst="rect">
            <a:avLst/>
          </a:prstGeom>
        </p:spPr>
      </p:pic>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B6C471"/>
        </a:solidFill>
      </p:bgPr>
    </p:bg>
    <p:spTree>
      <p:nvGrpSpPr>
        <p:cNvPr id="1" name=""/>
        <p:cNvGrpSpPr/>
        <p:nvPr/>
      </p:nvGrpSpPr>
      <p:grpSpPr>
        <a:xfrm>
          <a:off x="0" y="0"/>
          <a:ext cx="0" cy="0"/>
          <a:chOff x="0" y="0"/>
          <a:chExt cx="0" cy="0"/>
        </a:xfrm>
      </p:grpSpPr>
      <p:sp>
        <p:nvSpPr>
          <p:cNvPr name="TextBox 2" id="2"/>
          <p:cNvSpPr txBox="true"/>
          <p:nvPr/>
        </p:nvSpPr>
        <p:spPr>
          <a:xfrm rot="0">
            <a:off x="1028700" y="2803569"/>
            <a:ext cx="10678886" cy="5631255"/>
          </a:xfrm>
          <a:prstGeom prst="rect">
            <a:avLst/>
          </a:prstGeom>
        </p:spPr>
        <p:txBody>
          <a:bodyPr anchor="t" rtlCol="false" tIns="0" lIns="0" bIns="0" rIns="0">
            <a:spAutoFit/>
          </a:bodyPr>
          <a:lstStyle/>
          <a:p>
            <a:pPr algn="l" marL="630870" indent="-315435" lvl="1">
              <a:lnSpc>
                <a:spcPts val="4090"/>
              </a:lnSpc>
              <a:buAutoNum type="arabicPeriod" startAt="1"/>
            </a:pPr>
            <a:r>
              <a:rPr lang="en-US" b="true" sz="2922">
                <a:solidFill>
                  <a:srgbClr val="002F15"/>
                </a:solidFill>
                <a:latin typeface="Open Sans Bold"/>
                <a:ea typeface="Open Sans Bold"/>
                <a:cs typeface="Open Sans Bold"/>
                <a:sym typeface="Open Sans Bold"/>
              </a:rPr>
              <a:t>Other Vegetables</a:t>
            </a:r>
            <a:r>
              <a:rPr lang="en-US" sz="2922">
                <a:solidFill>
                  <a:srgbClr val="002F15"/>
                </a:solidFill>
                <a:latin typeface="Open Sans"/>
                <a:ea typeface="Open Sans"/>
                <a:cs typeface="Open Sans"/>
                <a:sym typeface="Open Sans"/>
              </a:rPr>
              <a:t>: Other Vegetables</a:t>
            </a:r>
          </a:p>
          <a:p>
            <a:pPr algn="l" marL="630870" indent="-315435" lvl="1">
              <a:lnSpc>
                <a:spcPts val="4090"/>
              </a:lnSpc>
              <a:buAutoNum type="arabicPeriod" startAt="1"/>
            </a:pPr>
            <a:r>
              <a:rPr lang="en-US" b="true" sz="2922">
                <a:solidFill>
                  <a:srgbClr val="002F15"/>
                </a:solidFill>
                <a:latin typeface="Open Sans Bold"/>
                <a:ea typeface="Open Sans Bold"/>
                <a:cs typeface="Open Sans Bold"/>
                <a:sym typeface="Open Sans Bold"/>
              </a:rPr>
              <a:t>Vegetables</a:t>
            </a:r>
            <a:r>
              <a:rPr lang="en-US" sz="2922">
                <a:solidFill>
                  <a:srgbClr val="002F15"/>
                </a:solidFill>
                <a:latin typeface="Open Sans"/>
                <a:ea typeface="Open Sans"/>
                <a:cs typeface="Open Sans"/>
                <a:sym typeface="Open Sans"/>
              </a:rPr>
              <a:t>: Leafy Vegetables, Fruiting Vegetables, Root Vegetables</a:t>
            </a:r>
          </a:p>
          <a:p>
            <a:pPr algn="l" marL="630870" indent="-315435" lvl="1">
              <a:lnSpc>
                <a:spcPts val="4090"/>
              </a:lnSpc>
              <a:buAutoNum type="arabicPeriod" startAt="1"/>
            </a:pPr>
            <a:r>
              <a:rPr lang="en-US" b="true" sz="2922">
                <a:solidFill>
                  <a:srgbClr val="002F15"/>
                </a:solidFill>
                <a:latin typeface="Open Sans Bold"/>
                <a:ea typeface="Open Sans Bold"/>
                <a:cs typeface="Open Sans Bold"/>
                <a:sym typeface="Open Sans Bold"/>
              </a:rPr>
              <a:t>Fruits</a:t>
            </a:r>
            <a:r>
              <a:rPr lang="en-US" sz="2922">
                <a:solidFill>
                  <a:srgbClr val="002F15"/>
                </a:solidFill>
                <a:latin typeface="Open Sans"/>
                <a:ea typeface="Open Sans"/>
                <a:cs typeface="Open Sans"/>
                <a:sym typeface="Open Sans"/>
              </a:rPr>
              <a:t>: Citrus fruit, Seasonal Fruit</a:t>
            </a:r>
          </a:p>
          <a:p>
            <a:pPr algn="l" marL="630870" indent="-315435" lvl="1">
              <a:lnSpc>
                <a:spcPts val="4090"/>
              </a:lnSpc>
              <a:buAutoNum type="arabicPeriod" startAt="1"/>
            </a:pPr>
            <a:r>
              <a:rPr lang="en-US" b="true" sz="2922">
                <a:solidFill>
                  <a:srgbClr val="002F15"/>
                </a:solidFill>
                <a:latin typeface="Open Sans Bold"/>
                <a:ea typeface="Open Sans Bold"/>
                <a:cs typeface="Open Sans Bold"/>
                <a:sym typeface="Open Sans Bold"/>
              </a:rPr>
              <a:t>Comfort Foods</a:t>
            </a:r>
            <a:r>
              <a:rPr lang="en-US" sz="2922">
                <a:solidFill>
                  <a:srgbClr val="002F15"/>
                </a:solidFill>
                <a:latin typeface="Open Sans"/>
                <a:ea typeface="Open Sans"/>
                <a:cs typeface="Open Sans"/>
                <a:sym typeface="Open Sans"/>
              </a:rPr>
              <a:t>: Bread, Processed Meat, Potatoes, Dessert, Sugar</a:t>
            </a:r>
          </a:p>
          <a:p>
            <a:pPr algn="l" marL="630870" indent="-315435" lvl="1">
              <a:lnSpc>
                <a:spcPts val="4090"/>
              </a:lnSpc>
              <a:buAutoNum type="arabicPeriod" startAt="1"/>
            </a:pPr>
            <a:r>
              <a:rPr lang="en-US" b="true" sz="2922">
                <a:solidFill>
                  <a:srgbClr val="002F15"/>
                </a:solidFill>
                <a:latin typeface="Open Sans Bold"/>
                <a:ea typeface="Open Sans Bold"/>
                <a:cs typeface="Open Sans Bold"/>
                <a:sym typeface="Open Sans Bold"/>
              </a:rPr>
              <a:t>Red Meat</a:t>
            </a:r>
            <a:r>
              <a:rPr lang="en-US" sz="2922">
                <a:solidFill>
                  <a:srgbClr val="002F15"/>
                </a:solidFill>
                <a:latin typeface="Open Sans"/>
                <a:ea typeface="Open Sans"/>
                <a:cs typeface="Open Sans"/>
                <a:sym typeface="Open Sans"/>
              </a:rPr>
              <a:t>: Red Meat, Liver, Animal Fats</a:t>
            </a:r>
          </a:p>
          <a:p>
            <a:pPr algn="l" marL="630870" indent="-315435" lvl="1">
              <a:lnSpc>
                <a:spcPts val="4090"/>
              </a:lnSpc>
              <a:buAutoNum type="arabicPeriod" startAt="1"/>
            </a:pPr>
            <a:r>
              <a:rPr lang="en-US" b="true" sz="2922">
                <a:solidFill>
                  <a:srgbClr val="002F15"/>
                </a:solidFill>
                <a:latin typeface="Open Sans Bold"/>
                <a:ea typeface="Open Sans Bold"/>
                <a:cs typeface="Open Sans Bold"/>
                <a:sym typeface="Open Sans Bold"/>
              </a:rPr>
              <a:t>Vegetable Oils</a:t>
            </a:r>
            <a:r>
              <a:rPr lang="en-US" sz="2922">
                <a:solidFill>
                  <a:srgbClr val="002F15"/>
                </a:solidFill>
                <a:latin typeface="Open Sans"/>
                <a:ea typeface="Open Sans"/>
                <a:cs typeface="Open Sans"/>
                <a:sym typeface="Open Sans"/>
              </a:rPr>
              <a:t>: Other Oil, Olive Oil</a:t>
            </a:r>
          </a:p>
          <a:p>
            <a:pPr algn="l" marL="630870" indent="-315435" lvl="1">
              <a:lnSpc>
                <a:spcPts val="4090"/>
              </a:lnSpc>
              <a:buAutoNum type="arabicPeriod" startAt="1"/>
            </a:pPr>
            <a:r>
              <a:rPr lang="en-US" b="true" sz="2922">
                <a:solidFill>
                  <a:srgbClr val="002F15"/>
                </a:solidFill>
                <a:latin typeface="Open Sans Bold"/>
                <a:ea typeface="Open Sans Bold"/>
                <a:cs typeface="Open Sans Bold"/>
                <a:sym typeface="Open Sans Bold"/>
              </a:rPr>
              <a:t>Other Fruits</a:t>
            </a:r>
            <a:r>
              <a:rPr lang="en-US" sz="2922">
                <a:solidFill>
                  <a:srgbClr val="002F15"/>
                </a:solidFill>
                <a:latin typeface="Open Sans"/>
                <a:ea typeface="Open Sans"/>
                <a:cs typeface="Open Sans"/>
                <a:sym typeface="Open Sans"/>
              </a:rPr>
              <a:t>: Other Fruits</a:t>
            </a:r>
          </a:p>
          <a:p>
            <a:pPr algn="l" marL="630870" indent="-315435" lvl="1">
              <a:lnSpc>
                <a:spcPts val="4090"/>
              </a:lnSpc>
              <a:buAutoNum type="arabicPeriod" startAt="1"/>
            </a:pPr>
            <a:r>
              <a:rPr lang="en-US" b="true" sz="2922">
                <a:solidFill>
                  <a:srgbClr val="002F15"/>
                </a:solidFill>
                <a:latin typeface="Open Sans Bold"/>
                <a:ea typeface="Open Sans Bold"/>
                <a:cs typeface="Open Sans Bold"/>
                <a:sym typeface="Open Sans Bold"/>
              </a:rPr>
              <a:t>Coffee</a:t>
            </a:r>
            <a:r>
              <a:rPr lang="en-US" sz="2922">
                <a:solidFill>
                  <a:srgbClr val="002F15"/>
                </a:solidFill>
                <a:latin typeface="Open Sans"/>
                <a:ea typeface="Open Sans"/>
                <a:cs typeface="Open Sans"/>
                <a:sym typeface="Open Sans"/>
              </a:rPr>
              <a:t>: Coffee</a:t>
            </a:r>
          </a:p>
          <a:p>
            <a:pPr algn="l" marL="630870" indent="-315435" lvl="1">
              <a:lnSpc>
                <a:spcPts val="4090"/>
              </a:lnSpc>
              <a:buAutoNum type="arabicPeriod" startAt="1"/>
            </a:pPr>
            <a:r>
              <a:rPr lang="en-US" b="true" sz="2922">
                <a:solidFill>
                  <a:srgbClr val="002F15"/>
                </a:solidFill>
                <a:latin typeface="Open Sans Bold"/>
                <a:ea typeface="Open Sans Bold"/>
                <a:cs typeface="Open Sans Bold"/>
                <a:sym typeface="Open Sans Bold"/>
              </a:rPr>
              <a:t>Cheese</a:t>
            </a:r>
            <a:r>
              <a:rPr lang="en-US" sz="2922">
                <a:solidFill>
                  <a:srgbClr val="002F15"/>
                </a:solidFill>
                <a:latin typeface="Open Sans"/>
                <a:ea typeface="Open Sans"/>
                <a:cs typeface="Open Sans"/>
                <a:sym typeface="Open Sans"/>
              </a:rPr>
              <a:t>: Cheese</a:t>
            </a:r>
          </a:p>
        </p:txBody>
      </p:sp>
      <p:sp>
        <p:nvSpPr>
          <p:cNvPr name="TextBox 3" id="3"/>
          <p:cNvSpPr txBox="true"/>
          <p:nvPr/>
        </p:nvSpPr>
        <p:spPr>
          <a:xfrm rot="0">
            <a:off x="1028700" y="1114425"/>
            <a:ext cx="12585246" cy="895350"/>
          </a:xfrm>
          <a:prstGeom prst="rect">
            <a:avLst/>
          </a:prstGeom>
        </p:spPr>
        <p:txBody>
          <a:bodyPr anchor="t" rtlCol="false" tIns="0" lIns="0" bIns="0" rIns="0">
            <a:spAutoFit/>
          </a:bodyPr>
          <a:lstStyle/>
          <a:p>
            <a:pPr algn="l">
              <a:lnSpc>
                <a:spcPts val="7799"/>
              </a:lnSpc>
            </a:pPr>
            <a:r>
              <a:rPr lang="en-US" sz="6499">
                <a:solidFill>
                  <a:srgbClr val="002F15"/>
                </a:solidFill>
                <a:latin typeface="Sergio Trendy"/>
                <a:ea typeface="Sergio Trendy"/>
                <a:cs typeface="Sergio Trendy"/>
                <a:sym typeface="Sergio Trendy"/>
              </a:rPr>
              <a:t>Dietary Patterns 2003-2008</a:t>
            </a:r>
          </a:p>
        </p:txBody>
      </p:sp>
      <p:sp>
        <p:nvSpPr>
          <p:cNvPr name="Freeform 4" id="4"/>
          <p:cNvSpPr/>
          <p:nvPr/>
        </p:nvSpPr>
        <p:spPr>
          <a:xfrm flipH="false" flipV="false" rot="0">
            <a:off x="12208212" y="2282988"/>
            <a:ext cx="5051088" cy="6975312"/>
          </a:xfrm>
          <a:custGeom>
            <a:avLst/>
            <a:gdLst/>
            <a:ahLst/>
            <a:cxnLst/>
            <a:rect r="r" b="b" t="t" l="l"/>
            <a:pathLst>
              <a:path h="6975312" w="5051088">
                <a:moveTo>
                  <a:pt x="0" y="0"/>
                </a:moveTo>
                <a:lnTo>
                  <a:pt x="5051088" y="0"/>
                </a:lnTo>
                <a:lnTo>
                  <a:pt x="5051088" y="6975312"/>
                </a:lnTo>
                <a:lnTo>
                  <a:pt x="0" y="6975312"/>
                </a:lnTo>
                <a:lnTo>
                  <a:pt x="0" y="0"/>
                </a:lnTo>
                <a:close/>
              </a:path>
            </a:pathLst>
          </a:custGeom>
          <a:blipFill>
            <a:blip r:embed="rId2"/>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FF0D4"/>
        </a:solidFill>
      </p:bgPr>
    </p:bg>
    <p:spTree>
      <p:nvGrpSpPr>
        <p:cNvPr id="1" name=""/>
        <p:cNvGrpSpPr/>
        <p:nvPr/>
      </p:nvGrpSpPr>
      <p:grpSpPr>
        <a:xfrm>
          <a:off x="0" y="0"/>
          <a:ext cx="0" cy="0"/>
          <a:chOff x="0" y="0"/>
          <a:chExt cx="0" cy="0"/>
        </a:xfrm>
      </p:grpSpPr>
      <p:sp>
        <p:nvSpPr>
          <p:cNvPr name="TextBox 2" id="2"/>
          <p:cNvSpPr txBox="true"/>
          <p:nvPr/>
        </p:nvSpPr>
        <p:spPr>
          <a:xfrm rot="0">
            <a:off x="1028700" y="1114425"/>
            <a:ext cx="11978364" cy="895350"/>
          </a:xfrm>
          <a:prstGeom prst="rect">
            <a:avLst/>
          </a:prstGeom>
        </p:spPr>
        <p:txBody>
          <a:bodyPr anchor="t" rtlCol="false" tIns="0" lIns="0" bIns="0" rIns="0">
            <a:spAutoFit/>
          </a:bodyPr>
          <a:lstStyle/>
          <a:p>
            <a:pPr algn="l">
              <a:lnSpc>
                <a:spcPts val="7799"/>
              </a:lnSpc>
            </a:pPr>
            <a:r>
              <a:rPr lang="en-US" sz="6499">
                <a:solidFill>
                  <a:srgbClr val="002F15"/>
                </a:solidFill>
                <a:latin typeface="Sergio Trendy"/>
                <a:ea typeface="Sergio Trendy"/>
                <a:cs typeface="Sergio Trendy"/>
                <a:sym typeface="Sergio Trendy"/>
              </a:rPr>
              <a:t>Adherence</a:t>
            </a:r>
          </a:p>
        </p:txBody>
      </p:sp>
      <p:pic>
        <p:nvPicPr>
          <p:cNvPr name="Picture 3" id="3"/>
          <p:cNvPicPr>
            <a:picLocks noChangeAspect="true"/>
          </p:cNvPicPr>
          <p:nvPr/>
        </p:nvPicPr>
        <p:blipFill>
          <a:blip r:embed="rId2"/>
          <a:stretch>
            <a:fillRect/>
          </a:stretch>
        </p:blipFill>
        <p:spPr>
          <a:xfrm rot="0">
            <a:off x="768886" y="1905736"/>
            <a:ext cx="10493380" cy="8227013"/>
          </a:xfrm>
          <a:prstGeom prst="rect">
            <a:avLst/>
          </a:prstGeom>
        </p:spPr>
      </p:pic>
      <p:pic>
        <p:nvPicPr>
          <p:cNvPr name="Picture 4" id="4"/>
          <p:cNvPicPr>
            <a:picLocks noChangeAspect="true"/>
          </p:cNvPicPr>
          <p:nvPr/>
        </p:nvPicPr>
        <p:blipFill>
          <a:blip r:embed="rId3"/>
          <a:stretch>
            <a:fillRect/>
          </a:stretch>
        </p:blipFill>
        <p:spPr>
          <a:xfrm rot="0">
            <a:off x="10484651" y="2323979"/>
            <a:ext cx="7390526" cy="7390526"/>
          </a:xfrm>
          <a:prstGeom prst="rect">
            <a:avLst/>
          </a:prstGeom>
        </p:spPr>
      </p:pic>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B6C471"/>
        </a:solidFill>
      </p:bgPr>
    </p:bg>
    <p:spTree>
      <p:nvGrpSpPr>
        <p:cNvPr id="1" name=""/>
        <p:cNvGrpSpPr/>
        <p:nvPr/>
      </p:nvGrpSpPr>
      <p:grpSpPr>
        <a:xfrm>
          <a:off x="0" y="0"/>
          <a:ext cx="0" cy="0"/>
          <a:chOff x="0" y="0"/>
          <a:chExt cx="0" cy="0"/>
        </a:xfrm>
      </p:grpSpPr>
      <p:sp>
        <p:nvSpPr>
          <p:cNvPr name="Freeform 2" id="2"/>
          <p:cNvSpPr/>
          <p:nvPr/>
        </p:nvSpPr>
        <p:spPr>
          <a:xfrm flipH="false" flipV="false" rot="0">
            <a:off x="2329149" y="3161469"/>
            <a:ext cx="13629702" cy="6903028"/>
          </a:xfrm>
          <a:custGeom>
            <a:avLst/>
            <a:gdLst/>
            <a:ahLst/>
            <a:cxnLst/>
            <a:rect r="r" b="b" t="t" l="l"/>
            <a:pathLst>
              <a:path h="6903028" w="13629702">
                <a:moveTo>
                  <a:pt x="0" y="0"/>
                </a:moveTo>
                <a:lnTo>
                  <a:pt x="13629702" y="0"/>
                </a:lnTo>
                <a:lnTo>
                  <a:pt x="13629702" y="6903028"/>
                </a:lnTo>
                <a:lnTo>
                  <a:pt x="0" y="6903028"/>
                </a:lnTo>
                <a:lnTo>
                  <a:pt x="0" y="0"/>
                </a:lnTo>
                <a:close/>
              </a:path>
            </a:pathLst>
          </a:custGeom>
          <a:blipFill>
            <a:blip r:embed="rId2"/>
            <a:stretch>
              <a:fillRect l="0" t="0" r="0" b="0"/>
            </a:stretch>
          </a:blipFill>
        </p:spPr>
      </p:sp>
      <p:sp>
        <p:nvSpPr>
          <p:cNvPr name="TextBox 3" id="3"/>
          <p:cNvSpPr txBox="true"/>
          <p:nvPr/>
        </p:nvSpPr>
        <p:spPr>
          <a:xfrm rot="0">
            <a:off x="1028700" y="1114425"/>
            <a:ext cx="15915011" cy="1876425"/>
          </a:xfrm>
          <a:prstGeom prst="rect">
            <a:avLst/>
          </a:prstGeom>
        </p:spPr>
        <p:txBody>
          <a:bodyPr anchor="t" rtlCol="false" tIns="0" lIns="0" bIns="0" rIns="0">
            <a:spAutoFit/>
          </a:bodyPr>
          <a:lstStyle/>
          <a:p>
            <a:pPr algn="l">
              <a:lnSpc>
                <a:spcPts val="7799"/>
              </a:lnSpc>
            </a:pPr>
            <a:r>
              <a:rPr lang="en-US" sz="6499">
                <a:solidFill>
                  <a:srgbClr val="002F15"/>
                </a:solidFill>
                <a:latin typeface="Sergio Trendy"/>
                <a:ea typeface="Sergio Trendy"/>
                <a:cs typeface="Sergio Trendy"/>
                <a:sym typeface="Sergio Trendy"/>
              </a:rPr>
              <a:t>Distribution of Dietary Patterns Across Periods</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B6C471"/>
        </a:solidFill>
      </p:bgPr>
    </p:bg>
    <p:spTree>
      <p:nvGrpSpPr>
        <p:cNvPr id="1" name=""/>
        <p:cNvGrpSpPr/>
        <p:nvPr/>
      </p:nvGrpSpPr>
      <p:grpSpPr>
        <a:xfrm>
          <a:off x="0" y="0"/>
          <a:ext cx="0" cy="0"/>
          <a:chOff x="0" y="0"/>
          <a:chExt cx="0" cy="0"/>
        </a:xfrm>
      </p:grpSpPr>
      <p:sp>
        <p:nvSpPr>
          <p:cNvPr name="Freeform 2" id="2"/>
          <p:cNvSpPr/>
          <p:nvPr/>
        </p:nvSpPr>
        <p:spPr>
          <a:xfrm flipH="false" flipV="false" rot="0">
            <a:off x="2329149" y="2990850"/>
            <a:ext cx="13629702" cy="6903028"/>
          </a:xfrm>
          <a:custGeom>
            <a:avLst/>
            <a:gdLst/>
            <a:ahLst/>
            <a:cxnLst/>
            <a:rect r="r" b="b" t="t" l="l"/>
            <a:pathLst>
              <a:path h="6903028" w="13629702">
                <a:moveTo>
                  <a:pt x="0" y="0"/>
                </a:moveTo>
                <a:lnTo>
                  <a:pt x="13629702" y="0"/>
                </a:lnTo>
                <a:lnTo>
                  <a:pt x="13629702" y="6903028"/>
                </a:lnTo>
                <a:lnTo>
                  <a:pt x="0" y="6903028"/>
                </a:lnTo>
                <a:lnTo>
                  <a:pt x="0" y="0"/>
                </a:lnTo>
                <a:close/>
              </a:path>
            </a:pathLst>
          </a:custGeom>
          <a:blipFill>
            <a:blip r:embed="rId2"/>
            <a:stretch>
              <a:fillRect l="0" t="0" r="0" b="0"/>
            </a:stretch>
          </a:blipFill>
        </p:spPr>
      </p:sp>
      <p:sp>
        <p:nvSpPr>
          <p:cNvPr name="TextBox 3" id="3"/>
          <p:cNvSpPr txBox="true"/>
          <p:nvPr/>
        </p:nvSpPr>
        <p:spPr>
          <a:xfrm rot="0">
            <a:off x="1028700" y="1114425"/>
            <a:ext cx="14281947" cy="1876425"/>
          </a:xfrm>
          <a:prstGeom prst="rect">
            <a:avLst/>
          </a:prstGeom>
        </p:spPr>
        <p:txBody>
          <a:bodyPr anchor="t" rtlCol="false" tIns="0" lIns="0" bIns="0" rIns="0">
            <a:spAutoFit/>
          </a:bodyPr>
          <a:lstStyle/>
          <a:p>
            <a:pPr algn="l">
              <a:lnSpc>
                <a:spcPts val="7799"/>
              </a:lnSpc>
            </a:pPr>
            <a:r>
              <a:rPr lang="en-US" sz="6499">
                <a:solidFill>
                  <a:srgbClr val="002F15"/>
                </a:solidFill>
                <a:latin typeface="Sergio Trendy"/>
                <a:ea typeface="Sergio Trendy"/>
                <a:cs typeface="Sergio Trendy"/>
                <a:sym typeface="Sergio Trendy"/>
              </a:rPr>
              <a:t>Trends of Dietary Patterns Over Time</a:t>
            </a:r>
          </a:p>
        </p:txBody>
      </p:sp>
    </p:spTree>
  </p:cSld>
  <p:clrMapOvr>
    <a:masterClrMapping/>
  </p:clrMapOvr>
</p:sld>
</file>

<file path=ppt/slides/slide35.xml><?xml version="1.0" encoding="utf-8"?>
<p:sld xmlns:p="http://schemas.openxmlformats.org/presentationml/2006/main" xmlns:a="http://schemas.openxmlformats.org/drawingml/2006/main">
  <p:cSld>
    <p:bg>
      <p:bgPr>
        <a:solidFill>
          <a:srgbClr val="FFF0D4"/>
        </a:solidFill>
      </p:bgPr>
    </p:bg>
    <p:spTree>
      <p:nvGrpSpPr>
        <p:cNvPr id="1" name=""/>
        <p:cNvGrpSpPr/>
        <p:nvPr/>
      </p:nvGrpSpPr>
      <p:grpSpPr>
        <a:xfrm>
          <a:off x="0" y="0"/>
          <a:ext cx="0" cy="0"/>
          <a:chOff x="0" y="0"/>
          <a:chExt cx="0" cy="0"/>
        </a:xfrm>
      </p:grpSpPr>
      <p:sp>
        <p:nvSpPr>
          <p:cNvPr name="TextBox 2" id="2"/>
          <p:cNvSpPr txBox="true"/>
          <p:nvPr/>
        </p:nvSpPr>
        <p:spPr>
          <a:xfrm rot="0">
            <a:off x="1028700" y="1114425"/>
            <a:ext cx="11978364" cy="895350"/>
          </a:xfrm>
          <a:prstGeom prst="rect">
            <a:avLst/>
          </a:prstGeom>
        </p:spPr>
        <p:txBody>
          <a:bodyPr anchor="t" rtlCol="false" tIns="0" lIns="0" bIns="0" rIns="0">
            <a:spAutoFit/>
          </a:bodyPr>
          <a:lstStyle/>
          <a:p>
            <a:pPr algn="l">
              <a:lnSpc>
                <a:spcPts val="7799"/>
              </a:lnSpc>
            </a:pPr>
            <a:r>
              <a:rPr lang="en-US" sz="6499">
                <a:solidFill>
                  <a:srgbClr val="002F15"/>
                </a:solidFill>
                <a:latin typeface="Sergio Trendy"/>
                <a:ea typeface="Sergio Trendy"/>
                <a:cs typeface="Sergio Trendy"/>
                <a:sym typeface="Sergio Trendy"/>
              </a:rPr>
              <a:t>Conclusion</a:t>
            </a:r>
          </a:p>
        </p:txBody>
      </p:sp>
      <p:sp>
        <p:nvSpPr>
          <p:cNvPr name="TextBox 3" id="3"/>
          <p:cNvSpPr txBox="true"/>
          <p:nvPr/>
        </p:nvSpPr>
        <p:spPr>
          <a:xfrm rot="0">
            <a:off x="1028700" y="2227192"/>
            <a:ext cx="16230600" cy="7763983"/>
          </a:xfrm>
          <a:prstGeom prst="rect">
            <a:avLst/>
          </a:prstGeom>
        </p:spPr>
        <p:txBody>
          <a:bodyPr anchor="t" rtlCol="false" tIns="0" lIns="0" bIns="0" rIns="0">
            <a:spAutoFit/>
          </a:bodyPr>
          <a:lstStyle/>
          <a:p>
            <a:pPr algn="l">
              <a:lnSpc>
                <a:spcPts val="3613"/>
              </a:lnSpc>
            </a:pPr>
            <a:r>
              <a:rPr lang="en-US" sz="2581">
                <a:solidFill>
                  <a:srgbClr val="002F15"/>
                </a:solidFill>
                <a:latin typeface="Open Sans"/>
                <a:ea typeface="Open Sans"/>
                <a:cs typeface="Open Sans"/>
                <a:sym typeface="Open Sans"/>
              </a:rPr>
              <a:t>The </a:t>
            </a:r>
            <a:r>
              <a:rPr lang="en-US" sz="2581">
                <a:solidFill>
                  <a:srgbClr val="002F15"/>
                </a:solidFill>
                <a:latin typeface="Open Sans"/>
                <a:ea typeface="Open Sans"/>
                <a:cs typeface="Open Sans"/>
                <a:sym typeface="Open Sans"/>
              </a:rPr>
              <a:t>AFE (Exploratory Factor Analysis) shows partially different results compared to the PCA. </a:t>
            </a:r>
          </a:p>
          <a:p>
            <a:pPr algn="l">
              <a:lnSpc>
                <a:spcPts val="3613"/>
              </a:lnSpc>
            </a:pPr>
            <a:r>
              <a:rPr lang="en-US" sz="2581">
                <a:solidFill>
                  <a:srgbClr val="002F15"/>
                </a:solidFill>
                <a:latin typeface="Open Sans"/>
                <a:ea typeface="Open Sans"/>
                <a:cs typeface="Open Sans"/>
                <a:sym typeface="Open Sans"/>
              </a:rPr>
              <a:t>Specific patterns are highlighted in each period, which are not always found in other considered periods. In particular:</a:t>
            </a:r>
          </a:p>
          <a:p>
            <a:pPr algn="l" marL="557320" indent="-278660" lvl="1">
              <a:lnSpc>
                <a:spcPts val="3613"/>
              </a:lnSpc>
              <a:buFont typeface="Arial"/>
              <a:buChar char="•"/>
            </a:pPr>
            <a:r>
              <a:rPr lang="en-US" sz="2581">
                <a:solidFill>
                  <a:srgbClr val="002F15"/>
                </a:solidFill>
                <a:latin typeface="Open Sans"/>
                <a:ea typeface="Open Sans"/>
                <a:cs typeface="Open Sans"/>
                <a:sym typeface="Open Sans"/>
              </a:rPr>
              <a:t>The "</a:t>
            </a:r>
            <a:r>
              <a:rPr lang="en-US" b="true" sz="2581">
                <a:solidFill>
                  <a:srgbClr val="002F15"/>
                </a:solidFill>
                <a:latin typeface="Open Sans Bold"/>
                <a:ea typeface="Open Sans Bold"/>
                <a:cs typeface="Open Sans Bold"/>
                <a:sym typeface="Open Sans Bold"/>
              </a:rPr>
              <a:t>Starch-rich</a:t>
            </a:r>
            <a:r>
              <a:rPr lang="en-US" sz="2581">
                <a:solidFill>
                  <a:srgbClr val="002F15"/>
                </a:solidFill>
                <a:latin typeface="Open Sans"/>
                <a:ea typeface="Open Sans"/>
                <a:cs typeface="Open Sans"/>
                <a:sym typeface="Open Sans"/>
              </a:rPr>
              <a:t>" pattern is only present in the first two periods, and subsequently, this dietary style is no longer found.</a:t>
            </a:r>
          </a:p>
          <a:p>
            <a:pPr algn="l" marL="557320" indent="-278660" lvl="1">
              <a:lnSpc>
                <a:spcPts val="3613"/>
              </a:lnSpc>
              <a:buFont typeface="Arial"/>
              <a:buChar char="•"/>
            </a:pPr>
            <a:r>
              <a:rPr lang="en-US" b="true" sz="2581">
                <a:solidFill>
                  <a:srgbClr val="002F15"/>
                </a:solidFill>
                <a:latin typeface="Open Sans Bold"/>
                <a:ea typeface="Open Sans Bold"/>
                <a:cs typeface="Open Sans Bold"/>
                <a:sym typeface="Open Sans Bold"/>
              </a:rPr>
              <a:t>Fruit consumption</a:t>
            </a:r>
            <a:r>
              <a:rPr lang="en-US" sz="2581">
                <a:solidFill>
                  <a:srgbClr val="002F15"/>
                </a:solidFill>
                <a:latin typeface="Open Sans"/>
                <a:ea typeface="Open Sans"/>
                <a:cs typeface="Open Sans"/>
                <a:sym typeface="Open Sans"/>
              </a:rPr>
              <a:t> is always present as a factor and remains relatively constant over the entire period.</a:t>
            </a:r>
          </a:p>
          <a:p>
            <a:pPr algn="l" marL="557320" indent="-278660" lvl="1">
              <a:lnSpc>
                <a:spcPts val="3613"/>
              </a:lnSpc>
              <a:buFont typeface="Arial"/>
              <a:buChar char="•"/>
            </a:pPr>
            <a:r>
              <a:rPr lang="en-US" b="true" sz="2581">
                <a:solidFill>
                  <a:srgbClr val="002F15"/>
                </a:solidFill>
                <a:latin typeface="Open Sans Bold"/>
                <a:ea typeface="Open Sans Bold"/>
                <a:cs typeface="Open Sans Bold"/>
                <a:sym typeface="Open Sans Bold"/>
              </a:rPr>
              <a:t>Vegetable consumption</a:t>
            </a:r>
            <a:r>
              <a:rPr lang="en-US" sz="2581">
                <a:solidFill>
                  <a:srgbClr val="002F15"/>
                </a:solidFill>
                <a:latin typeface="Open Sans"/>
                <a:ea typeface="Open Sans"/>
                <a:cs typeface="Open Sans"/>
                <a:sym typeface="Open Sans"/>
              </a:rPr>
              <a:t> is always present as a factor and increases significantly in the last period.</a:t>
            </a:r>
          </a:p>
          <a:p>
            <a:pPr algn="l" marL="557320" indent="-278660" lvl="1">
              <a:lnSpc>
                <a:spcPts val="3613"/>
              </a:lnSpc>
              <a:buFont typeface="Arial"/>
              <a:buChar char="•"/>
            </a:pPr>
            <a:r>
              <a:rPr lang="en-US" b="true" sz="2581">
                <a:solidFill>
                  <a:srgbClr val="002F15"/>
                </a:solidFill>
                <a:latin typeface="Open Sans Bold"/>
                <a:ea typeface="Open Sans Bold"/>
                <a:cs typeface="Open Sans Bold"/>
                <a:sym typeface="Open Sans Bold"/>
              </a:rPr>
              <a:t>Olive oil consumption</a:t>
            </a:r>
            <a:r>
              <a:rPr lang="en-US" sz="2581">
                <a:solidFill>
                  <a:srgbClr val="002F15"/>
                </a:solidFill>
                <a:latin typeface="Open Sans"/>
                <a:ea typeface="Open Sans"/>
                <a:cs typeface="Open Sans"/>
                <a:sym typeface="Open Sans"/>
              </a:rPr>
              <a:t> is distinctly high in the first two periods, while in the last period there is a trend to consume it along with other vegetable oils.</a:t>
            </a:r>
          </a:p>
          <a:p>
            <a:pPr algn="l" marL="557320" indent="-278660" lvl="1">
              <a:lnSpc>
                <a:spcPts val="3613"/>
              </a:lnSpc>
              <a:buFont typeface="Arial"/>
              <a:buChar char="•"/>
            </a:pPr>
            <a:r>
              <a:rPr lang="en-US" sz="2581">
                <a:solidFill>
                  <a:srgbClr val="002F15"/>
                </a:solidFill>
                <a:latin typeface="Open Sans"/>
                <a:ea typeface="Open Sans"/>
                <a:cs typeface="Open Sans"/>
                <a:sym typeface="Open Sans"/>
              </a:rPr>
              <a:t>For the </a:t>
            </a:r>
            <a:r>
              <a:rPr lang="en-US" b="true" sz="2581">
                <a:solidFill>
                  <a:srgbClr val="002F15"/>
                </a:solidFill>
                <a:latin typeface="Open Sans Bold"/>
                <a:ea typeface="Open Sans Bold"/>
                <a:cs typeface="Open Sans Bold"/>
                <a:sym typeface="Open Sans Bold"/>
              </a:rPr>
              <a:t>consumption of meat and fish</a:t>
            </a:r>
            <a:r>
              <a:rPr lang="en-US" sz="2581">
                <a:solidFill>
                  <a:srgbClr val="002F15"/>
                </a:solidFill>
                <a:latin typeface="Open Sans"/>
                <a:ea typeface="Open Sans"/>
                <a:cs typeface="Open Sans"/>
                <a:sym typeface="Open Sans"/>
              </a:rPr>
              <a:t>, the results are mixed and it is not possible to identify trends.</a:t>
            </a:r>
          </a:p>
          <a:p>
            <a:pPr algn="l" marL="557320" indent="-278660" lvl="1">
              <a:lnSpc>
                <a:spcPts val="3613"/>
              </a:lnSpc>
              <a:buFont typeface="Arial"/>
              <a:buChar char="•"/>
            </a:pPr>
            <a:r>
              <a:rPr lang="en-US" sz="2581">
                <a:solidFill>
                  <a:srgbClr val="002F15"/>
                </a:solidFill>
                <a:latin typeface="Open Sans"/>
                <a:ea typeface="Open Sans"/>
                <a:cs typeface="Open Sans"/>
                <a:sym typeface="Open Sans"/>
              </a:rPr>
              <a:t>Interestingly, a factor identified as "</a:t>
            </a:r>
            <a:r>
              <a:rPr lang="en-US" b="true" sz="2581">
                <a:solidFill>
                  <a:srgbClr val="002F15"/>
                </a:solidFill>
                <a:latin typeface="Open Sans Bold"/>
                <a:ea typeface="Open Sans Bold"/>
                <a:cs typeface="Open Sans Bold"/>
                <a:sym typeface="Open Sans Bold"/>
              </a:rPr>
              <a:t>comfort food</a:t>
            </a:r>
            <a:r>
              <a:rPr lang="en-US" sz="2581">
                <a:solidFill>
                  <a:srgbClr val="002F15"/>
                </a:solidFill>
                <a:latin typeface="Open Sans"/>
                <a:ea typeface="Open Sans"/>
                <a:cs typeface="Open Sans"/>
                <a:sym typeface="Open Sans"/>
              </a:rPr>
              <a:t>" is present only in the last period, composed of bread, processed meat, potatoes, dessert, and sugar.</a:t>
            </a:r>
          </a:p>
          <a:p>
            <a:pPr algn="l">
              <a:lnSpc>
                <a:spcPts val="3613"/>
              </a:lnSpc>
            </a:pPr>
          </a:p>
          <a:p>
            <a:pPr algn="l">
              <a:lnSpc>
                <a:spcPts val="3613"/>
              </a:lnSpc>
            </a:pPr>
            <a:r>
              <a:rPr lang="en-US" sz="2581">
                <a:solidFill>
                  <a:srgbClr val="002F15"/>
                </a:solidFill>
                <a:latin typeface="Open Sans"/>
                <a:ea typeface="Open Sans"/>
                <a:cs typeface="Open Sans"/>
                <a:sym typeface="Open Sans"/>
              </a:rPr>
              <a:t>However, the statistical </a:t>
            </a:r>
            <a:r>
              <a:rPr lang="en-US" sz="2581" b="true">
                <a:solidFill>
                  <a:srgbClr val="002F15"/>
                </a:solidFill>
                <a:latin typeface="Open Sans Bold"/>
                <a:ea typeface="Open Sans Bold"/>
                <a:cs typeface="Open Sans Bold"/>
                <a:sym typeface="Open Sans Bold"/>
              </a:rPr>
              <a:t>performance</a:t>
            </a:r>
            <a:r>
              <a:rPr lang="en-US" sz="2581">
                <a:solidFill>
                  <a:srgbClr val="002F15"/>
                </a:solidFill>
                <a:latin typeface="Open Sans"/>
                <a:ea typeface="Open Sans"/>
                <a:cs typeface="Open Sans"/>
                <a:sym typeface="Open Sans"/>
              </a:rPr>
              <a:t> of the three EFAs is not good; therefore, the results obtained cannot be considered robust. PCA is likely better for this phenomenon.</a:t>
            </a:r>
          </a:p>
          <a:p>
            <a:pPr algn="l">
              <a:lnSpc>
                <a:spcPts val="3613"/>
              </a:lnSpc>
            </a:pP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B6C471"/>
        </a:solidFill>
      </p:bgPr>
    </p:bg>
    <p:spTree>
      <p:nvGrpSpPr>
        <p:cNvPr id="1" name=""/>
        <p:cNvGrpSpPr/>
        <p:nvPr/>
      </p:nvGrpSpPr>
      <p:grpSpPr>
        <a:xfrm>
          <a:off x="0" y="0"/>
          <a:ext cx="0" cy="0"/>
          <a:chOff x="0" y="0"/>
          <a:chExt cx="0" cy="0"/>
        </a:xfrm>
      </p:grpSpPr>
      <p:sp>
        <p:nvSpPr>
          <p:cNvPr name="TextBox 2" id="2"/>
          <p:cNvSpPr txBox="true"/>
          <p:nvPr/>
        </p:nvSpPr>
        <p:spPr>
          <a:xfrm rot="0">
            <a:off x="799122" y="4788559"/>
            <a:ext cx="8344878" cy="4080170"/>
          </a:xfrm>
          <a:prstGeom prst="rect">
            <a:avLst/>
          </a:prstGeom>
        </p:spPr>
        <p:txBody>
          <a:bodyPr anchor="t" rtlCol="false" tIns="0" lIns="0" bIns="0" rIns="0">
            <a:spAutoFit/>
          </a:bodyPr>
          <a:lstStyle/>
          <a:p>
            <a:pPr algn="ctr">
              <a:lnSpc>
                <a:spcPts val="11163"/>
              </a:lnSpc>
            </a:pPr>
            <a:r>
              <a:rPr lang="en-US" sz="7973">
                <a:solidFill>
                  <a:srgbClr val="000000"/>
                </a:solidFill>
                <a:latin typeface="Sergio Trendy"/>
                <a:ea typeface="Sergio Trendy"/>
                <a:cs typeface="Sergio Trendy"/>
                <a:sym typeface="Sergio Trendy"/>
              </a:rPr>
              <a:t>Thank you for your attention!</a:t>
            </a:r>
          </a:p>
        </p:txBody>
      </p:sp>
      <p:grpSp>
        <p:nvGrpSpPr>
          <p:cNvPr name="Group 3" id="3"/>
          <p:cNvGrpSpPr/>
          <p:nvPr/>
        </p:nvGrpSpPr>
        <p:grpSpPr>
          <a:xfrm rot="0">
            <a:off x="6628429" y="-1043366"/>
            <a:ext cx="12182061" cy="12373732"/>
            <a:chOff x="0" y="0"/>
            <a:chExt cx="16242748" cy="16498310"/>
          </a:xfrm>
        </p:grpSpPr>
        <p:sp>
          <p:nvSpPr>
            <p:cNvPr name="Freeform 4" id="4"/>
            <p:cNvSpPr/>
            <p:nvPr/>
          </p:nvSpPr>
          <p:spPr>
            <a:xfrm flipH="false" flipV="false" rot="1008972">
              <a:off x="6036703" y="6020690"/>
              <a:ext cx="5581267" cy="4353388"/>
            </a:xfrm>
            <a:custGeom>
              <a:avLst/>
              <a:gdLst/>
              <a:ahLst/>
              <a:cxnLst/>
              <a:rect r="r" b="b" t="t" l="l"/>
              <a:pathLst>
                <a:path h="4353388" w="5581267">
                  <a:moveTo>
                    <a:pt x="0" y="0"/>
                  </a:moveTo>
                  <a:lnTo>
                    <a:pt x="5581267" y="0"/>
                  </a:lnTo>
                  <a:lnTo>
                    <a:pt x="5581267" y="4353388"/>
                  </a:lnTo>
                  <a:lnTo>
                    <a:pt x="0" y="43533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9800180" y="888514"/>
              <a:ext cx="4656358" cy="7173661"/>
            </a:xfrm>
            <a:custGeom>
              <a:avLst/>
              <a:gdLst/>
              <a:ahLst/>
              <a:cxnLst/>
              <a:rect r="r" b="b" t="t" l="l"/>
              <a:pathLst>
                <a:path h="7173661" w="4656358">
                  <a:moveTo>
                    <a:pt x="0" y="0"/>
                  </a:moveTo>
                  <a:lnTo>
                    <a:pt x="4656358" y="0"/>
                  </a:lnTo>
                  <a:lnTo>
                    <a:pt x="4656358" y="7173662"/>
                  </a:lnTo>
                  <a:lnTo>
                    <a:pt x="0" y="71736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633421" y="193824"/>
              <a:ext cx="5020330" cy="5976584"/>
            </a:xfrm>
            <a:custGeom>
              <a:avLst/>
              <a:gdLst/>
              <a:ahLst/>
              <a:cxnLst/>
              <a:rect r="r" b="b" t="t" l="l"/>
              <a:pathLst>
                <a:path h="5976584" w="5020330">
                  <a:moveTo>
                    <a:pt x="0" y="0"/>
                  </a:moveTo>
                  <a:lnTo>
                    <a:pt x="5020330" y="0"/>
                  </a:lnTo>
                  <a:lnTo>
                    <a:pt x="5020330" y="5976584"/>
                  </a:lnTo>
                  <a:lnTo>
                    <a:pt x="0" y="59765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4596253" y="3450529"/>
              <a:ext cx="1646494" cy="7422720"/>
            </a:xfrm>
            <a:custGeom>
              <a:avLst/>
              <a:gdLst/>
              <a:ahLst/>
              <a:cxnLst/>
              <a:rect r="r" b="b" t="t" l="l"/>
              <a:pathLst>
                <a:path h="7422720" w="1646494">
                  <a:moveTo>
                    <a:pt x="0" y="0"/>
                  </a:moveTo>
                  <a:lnTo>
                    <a:pt x="1646495" y="0"/>
                  </a:lnTo>
                  <a:lnTo>
                    <a:pt x="1646495" y="7422720"/>
                  </a:lnTo>
                  <a:lnTo>
                    <a:pt x="0" y="74227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2756198" y="11599189"/>
              <a:ext cx="3411569" cy="4899121"/>
            </a:xfrm>
            <a:custGeom>
              <a:avLst/>
              <a:gdLst/>
              <a:ahLst/>
              <a:cxnLst/>
              <a:rect r="r" b="b" t="t" l="l"/>
              <a:pathLst>
                <a:path h="4899121" w="3411569">
                  <a:moveTo>
                    <a:pt x="0" y="0"/>
                  </a:moveTo>
                  <a:lnTo>
                    <a:pt x="3411570" y="0"/>
                  </a:lnTo>
                  <a:lnTo>
                    <a:pt x="3411570" y="4899121"/>
                  </a:lnTo>
                  <a:lnTo>
                    <a:pt x="0" y="489912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2700000">
              <a:off x="4847954" y="5073779"/>
              <a:ext cx="2000471" cy="7335062"/>
            </a:xfrm>
            <a:custGeom>
              <a:avLst/>
              <a:gdLst/>
              <a:ahLst/>
              <a:cxnLst/>
              <a:rect r="r" b="b" t="t" l="l"/>
              <a:pathLst>
                <a:path h="7335062" w="2000471">
                  <a:moveTo>
                    <a:pt x="0" y="0"/>
                  </a:moveTo>
                  <a:lnTo>
                    <a:pt x="2000471" y="0"/>
                  </a:lnTo>
                  <a:lnTo>
                    <a:pt x="2000471" y="7335062"/>
                  </a:lnTo>
                  <a:lnTo>
                    <a:pt x="0" y="733506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true" flipV="false" rot="0">
              <a:off x="7024030" y="11372473"/>
              <a:ext cx="5732168" cy="4043784"/>
            </a:xfrm>
            <a:custGeom>
              <a:avLst/>
              <a:gdLst/>
              <a:ahLst/>
              <a:cxnLst/>
              <a:rect r="r" b="b" t="t" l="l"/>
              <a:pathLst>
                <a:path h="4043784" w="5732168">
                  <a:moveTo>
                    <a:pt x="5732168" y="0"/>
                  </a:moveTo>
                  <a:lnTo>
                    <a:pt x="0" y="0"/>
                  </a:lnTo>
                  <a:lnTo>
                    <a:pt x="0" y="4043784"/>
                  </a:lnTo>
                  <a:lnTo>
                    <a:pt x="5732168" y="4043784"/>
                  </a:lnTo>
                  <a:lnTo>
                    <a:pt x="5732168"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1" id="11"/>
            <p:cNvSpPr/>
            <p:nvPr/>
          </p:nvSpPr>
          <p:spPr>
            <a:xfrm flipH="false" flipV="false" rot="0">
              <a:off x="11478074" y="7325021"/>
              <a:ext cx="3574758" cy="4274168"/>
            </a:xfrm>
            <a:custGeom>
              <a:avLst/>
              <a:gdLst/>
              <a:ahLst/>
              <a:cxnLst/>
              <a:rect r="r" b="b" t="t" l="l"/>
              <a:pathLst>
                <a:path h="4274168" w="3574758">
                  <a:moveTo>
                    <a:pt x="0" y="0"/>
                  </a:moveTo>
                  <a:lnTo>
                    <a:pt x="3574759" y="0"/>
                  </a:lnTo>
                  <a:lnTo>
                    <a:pt x="3574759" y="4274168"/>
                  </a:lnTo>
                  <a:lnTo>
                    <a:pt x="0" y="427416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2" id="12"/>
            <p:cNvSpPr/>
            <p:nvPr/>
          </p:nvSpPr>
          <p:spPr>
            <a:xfrm flipH="false" flipV="false" rot="0">
              <a:off x="0" y="0"/>
              <a:ext cx="5095160" cy="4215087"/>
            </a:xfrm>
            <a:custGeom>
              <a:avLst/>
              <a:gdLst/>
              <a:ahLst/>
              <a:cxnLst/>
              <a:rect r="r" b="b" t="t" l="l"/>
              <a:pathLst>
                <a:path h="4215087" w="5095160">
                  <a:moveTo>
                    <a:pt x="0" y="0"/>
                  </a:moveTo>
                  <a:lnTo>
                    <a:pt x="5095160" y="0"/>
                  </a:lnTo>
                  <a:lnTo>
                    <a:pt x="5095160" y="4215087"/>
                  </a:lnTo>
                  <a:lnTo>
                    <a:pt x="0" y="421508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AF8152"/>
        </a:solidFill>
      </p:bgPr>
    </p:bg>
    <p:spTree>
      <p:nvGrpSpPr>
        <p:cNvPr id="1" name=""/>
        <p:cNvGrpSpPr/>
        <p:nvPr/>
      </p:nvGrpSpPr>
      <p:grpSpPr>
        <a:xfrm>
          <a:off x="0" y="0"/>
          <a:ext cx="0" cy="0"/>
          <a:chOff x="0" y="0"/>
          <a:chExt cx="0" cy="0"/>
        </a:xfrm>
      </p:grpSpPr>
      <p:grpSp>
        <p:nvGrpSpPr>
          <p:cNvPr name="Group 2" id="2"/>
          <p:cNvGrpSpPr/>
          <p:nvPr/>
        </p:nvGrpSpPr>
        <p:grpSpPr>
          <a:xfrm rot="0">
            <a:off x="12504073" y="-581233"/>
            <a:ext cx="6827875" cy="4200829"/>
            <a:chOff x="0" y="0"/>
            <a:chExt cx="9103833" cy="5601106"/>
          </a:xfrm>
        </p:grpSpPr>
        <p:sp>
          <p:nvSpPr>
            <p:cNvPr name="Freeform 3" id="3"/>
            <p:cNvSpPr/>
            <p:nvPr/>
          </p:nvSpPr>
          <p:spPr>
            <a:xfrm flipH="false" flipV="false" rot="0">
              <a:off x="0" y="1168343"/>
              <a:ext cx="5826130" cy="4110070"/>
            </a:xfrm>
            <a:custGeom>
              <a:avLst/>
              <a:gdLst/>
              <a:ahLst/>
              <a:cxnLst/>
              <a:rect r="r" b="b" t="t" l="l"/>
              <a:pathLst>
                <a:path h="4110070" w="5826130">
                  <a:moveTo>
                    <a:pt x="0" y="0"/>
                  </a:moveTo>
                  <a:lnTo>
                    <a:pt x="5826130" y="0"/>
                  </a:lnTo>
                  <a:lnTo>
                    <a:pt x="5826130" y="4110070"/>
                  </a:lnTo>
                  <a:lnTo>
                    <a:pt x="0" y="41100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4846993" y="0"/>
              <a:ext cx="4256840" cy="5601106"/>
            </a:xfrm>
            <a:custGeom>
              <a:avLst/>
              <a:gdLst/>
              <a:ahLst/>
              <a:cxnLst/>
              <a:rect r="r" b="b" t="t" l="l"/>
              <a:pathLst>
                <a:path h="5601106" w="4256840">
                  <a:moveTo>
                    <a:pt x="4256840" y="0"/>
                  </a:moveTo>
                  <a:lnTo>
                    <a:pt x="0" y="0"/>
                  </a:lnTo>
                  <a:lnTo>
                    <a:pt x="0" y="5601106"/>
                  </a:lnTo>
                  <a:lnTo>
                    <a:pt x="4256840" y="5601106"/>
                  </a:lnTo>
                  <a:lnTo>
                    <a:pt x="425684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5" id="5"/>
          <p:cNvSpPr/>
          <p:nvPr/>
        </p:nvSpPr>
        <p:spPr>
          <a:xfrm flipH="false" flipV="false" rot="0">
            <a:off x="1028700" y="3100609"/>
            <a:ext cx="8189047" cy="6157691"/>
          </a:xfrm>
          <a:custGeom>
            <a:avLst/>
            <a:gdLst/>
            <a:ahLst/>
            <a:cxnLst/>
            <a:rect r="r" b="b" t="t" l="l"/>
            <a:pathLst>
              <a:path h="6157691" w="8189047">
                <a:moveTo>
                  <a:pt x="0" y="0"/>
                </a:moveTo>
                <a:lnTo>
                  <a:pt x="8189047" y="0"/>
                </a:lnTo>
                <a:lnTo>
                  <a:pt x="8189047" y="6157691"/>
                </a:lnTo>
                <a:lnTo>
                  <a:pt x="0" y="6157691"/>
                </a:lnTo>
                <a:lnTo>
                  <a:pt x="0" y="0"/>
                </a:lnTo>
                <a:close/>
              </a:path>
            </a:pathLst>
          </a:custGeom>
          <a:blipFill>
            <a:blip r:embed="rId6"/>
            <a:stretch>
              <a:fillRect l="0" t="-154" r="0" b="-154"/>
            </a:stretch>
          </a:blipFill>
        </p:spPr>
      </p:sp>
      <p:sp>
        <p:nvSpPr>
          <p:cNvPr name="TextBox 6" id="6"/>
          <p:cNvSpPr txBox="true"/>
          <p:nvPr/>
        </p:nvSpPr>
        <p:spPr>
          <a:xfrm rot="0">
            <a:off x="1028700" y="1114425"/>
            <a:ext cx="11475373" cy="895350"/>
          </a:xfrm>
          <a:prstGeom prst="rect">
            <a:avLst/>
          </a:prstGeom>
        </p:spPr>
        <p:txBody>
          <a:bodyPr anchor="t" rtlCol="false" tIns="0" lIns="0" bIns="0" rIns="0">
            <a:spAutoFit/>
          </a:bodyPr>
          <a:lstStyle/>
          <a:p>
            <a:pPr algn="l">
              <a:lnSpc>
                <a:spcPts val="7799"/>
              </a:lnSpc>
            </a:pPr>
            <a:r>
              <a:rPr lang="en-US" sz="6499">
                <a:solidFill>
                  <a:srgbClr val="002F15"/>
                </a:solidFill>
                <a:latin typeface="Sergio Trendy"/>
                <a:ea typeface="Sergio Trendy"/>
                <a:cs typeface="Sergio Trendy"/>
                <a:sym typeface="Sergio Trendy"/>
              </a:rPr>
              <a:t>Dataset - Analysis Center</a:t>
            </a:r>
          </a:p>
        </p:txBody>
      </p:sp>
      <p:sp>
        <p:nvSpPr>
          <p:cNvPr name="TextBox 7" id="7"/>
          <p:cNvSpPr txBox="true"/>
          <p:nvPr/>
        </p:nvSpPr>
        <p:spPr>
          <a:xfrm rot="0">
            <a:off x="9985721" y="4355734"/>
            <a:ext cx="7273579" cy="2980690"/>
          </a:xfrm>
          <a:prstGeom prst="rect">
            <a:avLst/>
          </a:prstGeom>
        </p:spPr>
        <p:txBody>
          <a:bodyPr anchor="t" rtlCol="false" tIns="0" lIns="0" bIns="0" rIns="0">
            <a:spAutoFit/>
          </a:bodyPr>
          <a:lstStyle/>
          <a:p>
            <a:pPr algn="l">
              <a:lnSpc>
                <a:spcPts val="4759"/>
              </a:lnSpc>
            </a:pPr>
            <a:r>
              <a:rPr lang="en-US" sz="3399">
                <a:solidFill>
                  <a:srgbClr val="002F15"/>
                </a:solidFill>
                <a:latin typeface="Open Sans"/>
                <a:ea typeface="Open Sans"/>
                <a:cs typeface="Open Sans"/>
                <a:sym typeface="Open Sans"/>
              </a:rPr>
              <a:t>A very large number of observations were taken from centers in </a:t>
            </a:r>
            <a:r>
              <a:rPr lang="en-US" sz="3399" b="true">
                <a:solidFill>
                  <a:srgbClr val="002F15"/>
                </a:solidFill>
                <a:latin typeface="Open Sans Bold"/>
                <a:ea typeface="Open Sans Bold"/>
                <a:cs typeface="Open Sans Bold"/>
                <a:sym typeface="Open Sans Bold"/>
              </a:rPr>
              <a:t>Milan</a:t>
            </a:r>
            <a:r>
              <a:rPr lang="en-US" sz="3399">
                <a:solidFill>
                  <a:srgbClr val="002F15"/>
                </a:solidFill>
                <a:latin typeface="Open Sans"/>
                <a:ea typeface="Open Sans"/>
                <a:cs typeface="Open Sans"/>
                <a:sym typeface="Open Sans"/>
              </a:rPr>
              <a:t> and </a:t>
            </a:r>
            <a:r>
              <a:rPr lang="en-US" sz="3399" b="true">
                <a:solidFill>
                  <a:srgbClr val="002F15"/>
                </a:solidFill>
                <a:latin typeface="Open Sans Bold"/>
                <a:ea typeface="Open Sans Bold"/>
                <a:cs typeface="Open Sans Bold"/>
                <a:sym typeface="Open Sans Bold"/>
              </a:rPr>
              <a:t>Pordenone</a:t>
            </a:r>
            <a:r>
              <a:rPr lang="en-US" sz="3399">
                <a:solidFill>
                  <a:srgbClr val="002F15"/>
                </a:solidFill>
                <a:latin typeface="Open Sans"/>
                <a:ea typeface="Open Sans"/>
                <a:cs typeface="Open Sans"/>
                <a:sym typeface="Open Sans"/>
              </a:rPr>
              <a:t>, which together account for approximately </a:t>
            </a:r>
            <a:r>
              <a:rPr lang="en-US" sz="3399" b="true">
                <a:solidFill>
                  <a:srgbClr val="002F15"/>
                </a:solidFill>
                <a:latin typeface="Open Sans Bold"/>
                <a:ea typeface="Open Sans Bold"/>
                <a:cs typeface="Open Sans Bold"/>
                <a:sym typeface="Open Sans Bold"/>
              </a:rPr>
              <a:t>60%</a:t>
            </a:r>
            <a:r>
              <a:rPr lang="en-US" sz="3399">
                <a:solidFill>
                  <a:srgbClr val="002F15"/>
                </a:solidFill>
                <a:latin typeface="Open Sans"/>
                <a:ea typeface="Open Sans"/>
                <a:cs typeface="Open Sans"/>
                <a:sym typeface="Open Sans"/>
              </a:rPr>
              <a:t> of the entire dataset.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B6C471"/>
        </a:solidFill>
      </p:bgPr>
    </p:bg>
    <p:spTree>
      <p:nvGrpSpPr>
        <p:cNvPr id="1" name=""/>
        <p:cNvGrpSpPr/>
        <p:nvPr/>
      </p:nvGrpSpPr>
      <p:grpSpPr>
        <a:xfrm>
          <a:off x="0" y="0"/>
          <a:ext cx="0" cy="0"/>
          <a:chOff x="0" y="0"/>
          <a:chExt cx="0" cy="0"/>
        </a:xfrm>
      </p:grpSpPr>
      <p:grpSp>
        <p:nvGrpSpPr>
          <p:cNvPr name="Group 2" id="2"/>
          <p:cNvGrpSpPr/>
          <p:nvPr/>
        </p:nvGrpSpPr>
        <p:grpSpPr>
          <a:xfrm rot="0">
            <a:off x="13059064" y="-1266981"/>
            <a:ext cx="6827875" cy="4200829"/>
            <a:chOff x="0" y="0"/>
            <a:chExt cx="9103833" cy="5601106"/>
          </a:xfrm>
        </p:grpSpPr>
        <p:sp>
          <p:nvSpPr>
            <p:cNvPr name="Freeform 3" id="3"/>
            <p:cNvSpPr/>
            <p:nvPr/>
          </p:nvSpPr>
          <p:spPr>
            <a:xfrm flipH="false" flipV="false" rot="0">
              <a:off x="0" y="1168343"/>
              <a:ext cx="5826130" cy="4110070"/>
            </a:xfrm>
            <a:custGeom>
              <a:avLst/>
              <a:gdLst/>
              <a:ahLst/>
              <a:cxnLst/>
              <a:rect r="r" b="b" t="t" l="l"/>
              <a:pathLst>
                <a:path h="4110070" w="5826130">
                  <a:moveTo>
                    <a:pt x="0" y="0"/>
                  </a:moveTo>
                  <a:lnTo>
                    <a:pt x="5826130" y="0"/>
                  </a:lnTo>
                  <a:lnTo>
                    <a:pt x="5826130" y="4110070"/>
                  </a:lnTo>
                  <a:lnTo>
                    <a:pt x="0" y="41100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4846993" y="0"/>
              <a:ext cx="4256840" cy="5601106"/>
            </a:xfrm>
            <a:custGeom>
              <a:avLst/>
              <a:gdLst/>
              <a:ahLst/>
              <a:cxnLst/>
              <a:rect r="r" b="b" t="t" l="l"/>
              <a:pathLst>
                <a:path h="5601106" w="4256840">
                  <a:moveTo>
                    <a:pt x="4256840" y="0"/>
                  </a:moveTo>
                  <a:lnTo>
                    <a:pt x="0" y="0"/>
                  </a:lnTo>
                  <a:lnTo>
                    <a:pt x="0" y="5601106"/>
                  </a:lnTo>
                  <a:lnTo>
                    <a:pt x="4256840" y="5601106"/>
                  </a:lnTo>
                  <a:lnTo>
                    <a:pt x="425684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5" id="5"/>
          <p:cNvSpPr/>
          <p:nvPr/>
        </p:nvSpPr>
        <p:spPr>
          <a:xfrm flipH="false" flipV="false" rot="0">
            <a:off x="1028700" y="4613501"/>
            <a:ext cx="7499575" cy="4644799"/>
          </a:xfrm>
          <a:custGeom>
            <a:avLst/>
            <a:gdLst/>
            <a:ahLst/>
            <a:cxnLst/>
            <a:rect r="r" b="b" t="t" l="l"/>
            <a:pathLst>
              <a:path h="4644799" w="7499575">
                <a:moveTo>
                  <a:pt x="0" y="0"/>
                </a:moveTo>
                <a:lnTo>
                  <a:pt x="7499575" y="0"/>
                </a:lnTo>
                <a:lnTo>
                  <a:pt x="7499575" y="4644799"/>
                </a:lnTo>
                <a:lnTo>
                  <a:pt x="0" y="4644799"/>
                </a:lnTo>
                <a:lnTo>
                  <a:pt x="0" y="0"/>
                </a:lnTo>
                <a:close/>
              </a:path>
            </a:pathLst>
          </a:custGeom>
          <a:blipFill>
            <a:blip r:embed="rId6"/>
            <a:stretch>
              <a:fillRect l="0" t="0" r="0" b="0"/>
            </a:stretch>
          </a:blipFill>
        </p:spPr>
      </p:sp>
      <p:sp>
        <p:nvSpPr>
          <p:cNvPr name="Freeform 6" id="6"/>
          <p:cNvSpPr/>
          <p:nvPr/>
        </p:nvSpPr>
        <p:spPr>
          <a:xfrm flipH="false" flipV="false" rot="0">
            <a:off x="9289905" y="4613501"/>
            <a:ext cx="7969395" cy="4644799"/>
          </a:xfrm>
          <a:custGeom>
            <a:avLst/>
            <a:gdLst/>
            <a:ahLst/>
            <a:cxnLst/>
            <a:rect r="r" b="b" t="t" l="l"/>
            <a:pathLst>
              <a:path h="4644799" w="7969395">
                <a:moveTo>
                  <a:pt x="0" y="0"/>
                </a:moveTo>
                <a:lnTo>
                  <a:pt x="7969395" y="0"/>
                </a:lnTo>
                <a:lnTo>
                  <a:pt x="7969395" y="4644799"/>
                </a:lnTo>
                <a:lnTo>
                  <a:pt x="0" y="4644799"/>
                </a:lnTo>
                <a:lnTo>
                  <a:pt x="0" y="0"/>
                </a:lnTo>
                <a:close/>
              </a:path>
            </a:pathLst>
          </a:custGeom>
          <a:blipFill>
            <a:blip r:embed="rId7"/>
            <a:stretch>
              <a:fillRect l="0" t="0" r="0" b="0"/>
            </a:stretch>
          </a:blipFill>
        </p:spPr>
      </p:sp>
      <p:sp>
        <p:nvSpPr>
          <p:cNvPr name="TextBox 7" id="7"/>
          <p:cNvSpPr txBox="true"/>
          <p:nvPr/>
        </p:nvSpPr>
        <p:spPr>
          <a:xfrm rot="0">
            <a:off x="1028700" y="1114425"/>
            <a:ext cx="12907172" cy="895350"/>
          </a:xfrm>
          <a:prstGeom prst="rect">
            <a:avLst/>
          </a:prstGeom>
        </p:spPr>
        <p:txBody>
          <a:bodyPr anchor="t" rtlCol="false" tIns="0" lIns="0" bIns="0" rIns="0">
            <a:spAutoFit/>
          </a:bodyPr>
          <a:lstStyle/>
          <a:p>
            <a:pPr algn="l">
              <a:lnSpc>
                <a:spcPts val="7799"/>
              </a:lnSpc>
            </a:pPr>
            <a:r>
              <a:rPr lang="en-US" sz="6499">
                <a:solidFill>
                  <a:srgbClr val="002F15"/>
                </a:solidFill>
                <a:latin typeface="Sergio Trendy"/>
                <a:ea typeface="Sergio Trendy"/>
                <a:cs typeface="Sergio Trendy"/>
                <a:sym typeface="Sergio Trendy"/>
              </a:rPr>
              <a:t>Dataset - Years Distribution</a:t>
            </a:r>
          </a:p>
        </p:txBody>
      </p:sp>
      <p:sp>
        <p:nvSpPr>
          <p:cNvPr name="TextBox 8" id="8"/>
          <p:cNvSpPr txBox="true"/>
          <p:nvPr/>
        </p:nvSpPr>
        <p:spPr>
          <a:xfrm rot="0">
            <a:off x="1028700" y="2688068"/>
            <a:ext cx="12245902" cy="1180465"/>
          </a:xfrm>
          <a:prstGeom prst="rect">
            <a:avLst/>
          </a:prstGeom>
        </p:spPr>
        <p:txBody>
          <a:bodyPr anchor="t" rtlCol="false" tIns="0" lIns="0" bIns="0" rIns="0">
            <a:spAutoFit/>
          </a:bodyPr>
          <a:lstStyle/>
          <a:p>
            <a:pPr algn="l">
              <a:lnSpc>
                <a:spcPts val="4759"/>
              </a:lnSpc>
            </a:pPr>
            <a:r>
              <a:rPr lang="en-US" sz="3399">
                <a:solidFill>
                  <a:srgbClr val="002F15"/>
                </a:solidFill>
                <a:latin typeface="Open Sans"/>
                <a:ea typeface="Open Sans"/>
                <a:cs typeface="Open Sans"/>
                <a:sym typeface="Open Sans"/>
              </a:rPr>
              <a:t>We can note that the majority of data was collected in the early years and then steadily decreased.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B6C471"/>
        </a:solidFill>
      </p:bgPr>
    </p:bg>
    <p:spTree>
      <p:nvGrpSpPr>
        <p:cNvPr id="1" name=""/>
        <p:cNvGrpSpPr/>
        <p:nvPr/>
      </p:nvGrpSpPr>
      <p:grpSpPr>
        <a:xfrm>
          <a:off x="0" y="0"/>
          <a:ext cx="0" cy="0"/>
          <a:chOff x="0" y="0"/>
          <a:chExt cx="0" cy="0"/>
        </a:xfrm>
      </p:grpSpPr>
      <p:grpSp>
        <p:nvGrpSpPr>
          <p:cNvPr name="Group 2" id="2"/>
          <p:cNvGrpSpPr/>
          <p:nvPr/>
        </p:nvGrpSpPr>
        <p:grpSpPr>
          <a:xfrm rot="0">
            <a:off x="12504073" y="-581233"/>
            <a:ext cx="6827875" cy="4200829"/>
            <a:chOff x="0" y="0"/>
            <a:chExt cx="9103833" cy="5601106"/>
          </a:xfrm>
        </p:grpSpPr>
        <p:sp>
          <p:nvSpPr>
            <p:cNvPr name="Freeform 3" id="3"/>
            <p:cNvSpPr/>
            <p:nvPr/>
          </p:nvSpPr>
          <p:spPr>
            <a:xfrm flipH="false" flipV="false" rot="0">
              <a:off x="0" y="1168343"/>
              <a:ext cx="5826130" cy="4110070"/>
            </a:xfrm>
            <a:custGeom>
              <a:avLst/>
              <a:gdLst/>
              <a:ahLst/>
              <a:cxnLst/>
              <a:rect r="r" b="b" t="t" l="l"/>
              <a:pathLst>
                <a:path h="4110070" w="5826130">
                  <a:moveTo>
                    <a:pt x="0" y="0"/>
                  </a:moveTo>
                  <a:lnTo>
                    <a:pt x="5826130" y="0"/>
                  </a:lnTo>
                  <a:lnTo>
                    <a:pt x="5826130" y="4110070"/>
                  </a:lnTo>
                  <a:lnTo>
                    <a:pt x="0" y="41100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4846993" y="0"/>
              <a:ext cx="4256840" cy="5601106"/>
            </a:xfrm>
            <a:custGeom>
              <a:avLst/>
              <a:gdLst/>
              <a:ahLst/>
              <a:cxnLst/>
              <a:rect r="r" b="b" t="t" l="l"/>
              <a:pathLst>
                <a:path h="5601106" w="4256840">
                  <a:moveTo>
                    <a:pt x="4256840" y="0"/>
                  </a:moveTo>
                  <a:lnTo>
                    <a:pt x="0" y="0"/>
                  </a:lnTo>
                  <a:lnTo>
                    <a:pt x="0" y="5601106"/>
                  </a:lnTo>
                  <a:lnTo>
                    <a:pt x="4256840" y="5601106"/>
                  </a:lnTo>
                  <a:lnTo>
                    <a:pt x="425684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5" id="5"/>
          <p:cNvSpPr/>
          <p:nvPr/>
        </p:nvSpPr>
        <p:spPr>
          <a:xfrm flipH="false" flipV="false" rot="0">
            <a:off x="14537027" y="6787737"/>
            <a:ext cx="1768130" cy="1882731"/>
          </a:xfrm>
          <a:custGeom>
            <a:avLst/>
            <a:gdLst/>
            <a:ahLst/>
            <a:cxnLst/>
            <a:rect r="r" b="b" t="t" l="l"/>
            <a:pathLst>
              <a:path h="1882731" w="1768130">
                <a:moveTo>
                  <a:pt x="0" y="0"/>
                </a:moveTo>
                <a:lnTo>
                  <a:pt x="1768130" y="0"/>
                </a:lnTo>
                <a:lnTo>
                  <a:pt x="1768130" y="1882731"/>
                </a:lnTo>
                <a:lnTo>
                  <a:pt x="0" y="1882731"/>
                </a:lnTo>
                <a:lnTo>
                  <a:pt x="0" y="0"/>
                </a:lnTo>
                <a:close/>
              </a:path>
            </a:pathLst>
          </a:custGeom>
          <a:blipFill>
            <a:blip r:embed="rId6"/>
            <a:stretch>
              <a:fillRect l="0" t="0" r="0" b="0"/>
            </a:stretch>
          </a:blipFill>
        </p:spPr>
      </p:sp>
      <p:sp>
        <p:nvSpPr>
          <p:cNvPr name="TextBox 6" id="6"/>
          <p:cNvSpPr txBox="true"/>
          <p:nvPr/>
        </p:nvSpPr>
        <p:spPr>
          <a:xfrm rot="0">
            <a:off x="1028700" y="1114425"/>
            <a:ext cx="11475373" cy="895350"/>
          </a:xfrm>
          <a:prstGeom prst="rect">
            <a:avLst/>
          </a:prstGeom>
        </p:spPr>
        <p:txBody>
          <a:bodyPr anchor="t" rtlCol="false" tIns="0" lIns="0" bIns="0" rIns="0">
            <a:spAutoFit/>
          </a:bodyPr>
          <a:lstStyle/>
          <a:p>
            <a:pPr algn="l">
              <a:lnSpc>
                <a:spcPts val="7799"/>
              </a:lnSpc>
            </a:pPr>
            <a:r>
              <a:rPr lang="en-US" sz="6499">
                <a:solidFill>
                  <a:srgbClr val="002F15"/>
                </a:solidFill>
                <a:latin typeface="Sergio Trendy"/>
                <a:ea typeface="Sergio Trendy"/>
                <a:cs typeface="Sergio Trendy"/>
                <a:sym typeface="Sergio Trendy"/>
              </a:rPr>
              <a:t>Dataset - Sex Distribution</a:t>
            </a:r>
          </a:p>
        </p:txBody>
      </p:sp>
      <p:sp>
        <p:nvSpPr>
          <p:cNvPr name="TextBox 7" id="7"/>
          <p:cNvSpPr txBox="true"/>
          <p:nvPr/>
        </p:nvSpPr>
        <p:spPr>
          <a:xfrm rot="0">
            <a:off x="1028700" y="4277404"/>
            <a:ext cx="8375719" cy="2317115"/>
          </a:xfrm>
          <a:prstGeom prst="rect">
            <a:avLst/>
          </a:prstGeom>
        </p:spPr>
        <p:txBody>
          <a:bodyPr anchor="t" rtlCol="false" tIns="0" lIns="0" bIns="0" rIns="0">
            <a:spAutoFit/>
          </a:bodyPr>
          <a:lstStyle/>
          <a:p>
            <a:pPr algn="l">
              <a:lnSpc>
                <a:spcPts val="6160"/>
              </a:lnSpc>
            </a:pPr>
            <a:r>
              <a:rPr lang="en-US" sz="4400">
                <a:solidFill>
                  <a:srgbClr val="002F15"/>
                </a:solidFill>
                <a:latin typeface="Open Sans"/>
                <a:ea typeface="Open Sans"/>
                <a:cs typeface="Open Sans"/>
                <a:sym typeface="Open Sans"/>
              </a:rPr>
              <a:t>The dataset is fairly evenly divided by gender, with a </a:t>
            </a:r>
            <a:r>
              <a:rPr lang="en-US" sz="4400" b="true">
                <a:solidFill>
                  <a:srgbClr val="002F15"/>
                </a:solidFill>
                <a:latin typeface="Open Sans Bold"/>
                <a:ea typeface="Open Sans Bold"/>
                <a:cs typeface="Open Sans Bold"/>
                <a:sym typeface="Open Sans Bold"/>
              </a:rPr>
              <a:t>55-45</a:t>
            </a:r>
            <a:r>
              <a:rPr lang="en-US" sz="4400">
                <a:solidFill>
                  <a:srgbClr val="002F15"/>
                </a:solidFill>
                <a:latin typeface="Open Sans"/>
                <a:ea typeface="Open Sans"/>
                <a:cs typeface="Open Sans"/>
                <a:sym typeface="Open Sans"/>
              </a:rPr>
              <a:t> percentage in favor of women.</a:t>
            </a:r>
          </a:p>
        </p:txBody>
      </p:sp>
      <p:sp>
        <p:nvSpPr>
          <p:cNvPr name="Freeform 8" id="8"/>
          <p:cNvSpPr/>
          <p:nvPr/>
        </p:nvSpPr>
        <p:spPr>
          <a:xfrm flipH="false" flipV="false" rot="0">
            <a:off x="9948791" y="2467981"/>
            <a:ext cx="5472301" cy="6790319"/>
          </a:xfrm>
          <a:custGeom>
            <a:avLst/>
            <a:gdLst/>
            <a:ahLst/>
            <a:cxnLst/>
            <a:rect r="r" b="b" t="t" l="l"/>
            <a:pathLst>
              <a:path h="6790319" w="5472301">
                <a:moveTo>
                  <a:pt x="0" y="0"/>
                </a:moveTo>
                <a:lnTo>
                  <a:pt x="5472301" y="0"/>
                </a:lnTo>
                <a:lnTo>
                  <a:pt x="5472301" y="6790319"/>
                </a:lnTo>
                <a:lnTo>
                  <a:pt x="0" y="6790319"/>
                </a:lnTo>
                <a:lnTo>
                  <a:pt x="0" y="0"/>
                </a:lnTo>
                <a:close/>
              </a:path>
            </a:pathLst>
          </a:custGeom>
          <a:blipFill>
            <a:blip r:embed="rId7"/>
            <a:stretch>
              <a:fillRect l="0" t="-671" r="0" b="-671"/>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B6C471"/>
        </a:solidFill>
      </p:bgPr>
    </p:bg>
    <p:spTree>
      <p:nvGrpSpPr>
        <p:cNvPr id="1" name=""/>
        <p:cNvGrpSpPr/>
        <p:nvPr/>
      </p:nvGrpSpPr>
      <p:grpSpPr>
        <a:xfrm>
          <a:off x="0" y="0"/>
          <a:ext cx="0" cy="0"/>
          <a:chOff x="0" y="0"/>
          <a:chExt cx="0" cy="0"/>
        </a:xfrm>
      </p:grpSpPr>
      <p:grpSp>
        <p:nvGrpSpPr>
          <p:cNvPr name="Group 2" id="2"/>
          <p:cNvGrpSpPr/>
          <p:nvPr/>
        </p:nvGrpSpPr>
        <p:grpSpPr>
          <a:xfrm rot="0">
            <a:off x="12504073" y="-581233"/>
            <a:ext cx="6827875" cy="4200829"/>
            <a:chOff x="0" y="0"/>
            <a:chExt cx="9103833" cy="5601106"/>
          </a:xfrm>
        </p:grpSpPr>
        <p:sp>
          <p:nvSpPr>
            <p:cNvPr name="Freeform 3" id="3"/>
            <p:cNvSpPr/>
            <p:nvPr/>
          </p:nvSpPr>
          <p:spPr>
            <a:xfrm flipH="false" flipV="false" rot="0">
              <a:off x="0" y="1168343"/>
              <a:ext cx="5826130" cy="4110070"/>
            </a:xfrm>
            <a:custGeom>
              <a:avLst/>
              <a:gdLst/>
              <a:ahLst/>
              <a:cxnLst/>
              <a:rect r="r" b="b" t="t" l="l"/>
              <a:pathLst>
                <a:path h="4110070" w="5826130">
                  <a:moveTo>
                    <a:pt x="0" y="0"/>
                  </a:moveTo>
                  <a:lnTo>
                    <a:pt x="5826130" y="0"/>
                  </a:lnTo>
                  <a:lnTo>
                    <a:pt x="5826130" y="4110070"/>
                  </a:lnTo>
                  <a:lnTo>
                    <a:pt x="0" y="41100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4846993" y="0"/>
              <a:ext cx="4256840" cy="5601106"/>
            </a:xfrm>
            <a:custGeom>
              <a:avLst/>
              <a:gdLst/>
              <a:ahLst/>
              <a:cxnLst/>
              <a:rect r="r" b="b" t="t" l="l"/>
              <a:pathLst>
                <a:path h="5601106" w="4256840">
                  <a:moveTo>
                    <a:pt x="4256840" y="0"/>
                  </a:moveTo>
                  <a:lnTo>
                    <a:pt x="0" y="0"/>
                  </a:lnTo>
                  <a:lnTo>
                    <a:pt x="0" y="5601106"/>
                  </a:lnTo>
                  <a:lnTo>
                    <a:pt x="4256840" y="5601106"/>
                  </a:lnTo>
                  <a:lnTo>
                    <a:pt x="425684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5" id="5"/>
          <p:cNvSpPr/>
          <p:nvPr/>
        </p:nvSpPr>
        <p:spPr>
          <a:xfrm flipH="false" flipV="false" rot="0">
            <a:off x="1028700" y="3043430"/>
            <a:ext cx="4949731" cy="6214870"/>
          </a:xfrm>
          <a:custGeom>
            <a:avLst/>
            <a:gdLst/>
            <a:ahLst/>
            <a:cxnLst/>
            <a:rect r="r" b="b" t="t" l="l"/>
            <a:pathLst>
              <a:path h="6214870" w="4949731">
                <a:moveTo>
                  <a:pt x="0" y="0"/>
                </a:moveTo>
                <a:lnTo>
                  <a:pt x="4949731" y="0"/>
                </a:lnTo>
                <a:lnTo>
                  <a:pt x="4949731" y="6214870"/>
                </a:lnTo>
                <a:lnTo>
                  <a:pt x="0" y="6214870"/>
                </a:lnTo>
                <a:lnTo>
                  <a:pt x="0" y="0"/>
                </a:lnTo>
                <a:close/>
              </a:path>
            </a:pathLst>
          </a:custGeom>
          <a:blipFill>
            <a:blip r:embed="rId6"/>
            <a:stretch>
              <a:fillRect l="0" t="-7581" r="0" b="0"/>
            </a:stretch>
          </a:blipFill>
        </p:spPr>
      </p:sp>
      <p:sp>
        <p:nvSpPr>
          <p:cNvPr name="TextBox 6" id="6"/>
          <p:cNvSpPr txBox="true"/>
          <p:nvPr/>
        </p:nvSpPr>
        <p:spPr>
          <a:xfrm rot="0">
            <a:off x="1028700" y="1114425"/>
            <a:ext cx="11802355" cy="895350"/>
          </a:xfrm>
          <a:prstGeom prst="rect">
            <a:avLst/>
          </a:prstGeom>
        </p:spPr>
        <p:txBody>
          <a:bodyPr anchor="t" rtlCol="false" tIns="0" lIns="0" bIns="0" rIns="0">
            <a:spAutoFit/>
          </a:bodyPr>
          <a:lstStyle/>
          <a:p>
            <a:pPr algn="l">
              <a:lnSpc>
                <a:spcPts val="7799"/>
              </a:lnSpc>
            </a:pPr>
            <a:r>
              <a:rPr lang="en-US" sz="6499">
                <a:solidFill>
                  <a:srgbClr val="002F15"/>
                </a:solidFill>
                <a:latin typeface="Sergio Trendy"/>
                <a:ea typeface="Sergio Trendy"/>
                <a:cs typeface="Sergio Trendy"/>
                <a:sym typeface="Sergio Trendy"/>
              </a:rPr>
              <a:t>Dataset - Age Distribution</a:t>
            </a:r>
          </a:p>
        </p:txBody>
      </p:sp>
      <p:grpSp>
        <p:nvGrpSpPr>
          <p:cNvPr name="Group 7" id="7"/>
          <p:cNvGrpSpPr/>
          <p:nvPr/>
        </p:nvGrpSpPr>
        <p:grpSpPr>
          <a:xfrm rot="0">
            <a:off x="10415423" y="3882476"/>
            <a:ext cx="6843877" cy="5375824"/>
            <a:chOff x="0" y="0"/>
            <a:chExt cx="9125170" cy="7167765"/>
          </a:xfrm>
        </p:grpSpPr>
        <p:sp>
          <p:nvSpPr>
            <p:cNvPr name="Freeform 8" id="8"/>
            <p:cNvSpPr/>
            <p:nvPr/>
          </p:nvSpPr>
          <p:spPr>
            <a:xfrm flipH="false" flipV="false" rot="0">
              <a:off x="0" y="0"/>
              <a:ext cx="9125170" cy="7167765"/>
            </a:xfrm>
            <a:custGeom>
              <a:avLst/>
              <a:gdLst/>
              <a:ahLst/>
              <a:cxnLst/>
              <a:rect r="r" b="b" t="t" l="l"/>
              <a:pathLst>
                <a:path h="7167765" w="9125170">
                  <a:moveTo>
                    <a:pt x="0" y="0"/>
                  </a:moveTo>
                  <a:lnTo>
                    <a:pt x="9125170" y="0"/>
                  </a:lnTo>
                  <a:lnTo>
                    <a:pt x="9125170" y="7167765"/>
                  </a:lnTo>
                  <a:lnTo>
                    <a:pt x="0" y="7167765"/>
                  </a:lnTo>
                  <a:lnTo>
                    <a:pt x="0" y="0"/>
                  </a:lnTo>
                  <a:close/>
                </a:path>
              </a:pathLst>
            </a:custGeom>
            <a:blipFill>
              <a:blip r:embed="rId7"/>
              <a:stretch>
                <a:fillRect l="0" t="0" r="-12646" b="0"/>
              </a:stretch>
            </a:blipFill>
          </p:spPr>
        </p:sp>
        <p:sp>
          <p:nvSpPr>
            <p:cNvPr name="TextBox 9" id="9"/>
            <p:cNvSpPr txBox="true"/>
            <p:nvPr/>
          </p:nvSpPr>
          <p:spPr>
            <a:xfrm rot="0">
              <a:off x="2801930" y="495215"/>
              <a:ext cx="1004087" cy="339099"/>
            </a:xfrm>
            <a:prstGeom prst="rect">
              <a:avLst/>
            </a:prstGeom>
          </p:spPr>
          <p:txBody>
            <a:bodyPr anchor="t" rtlCol="false" tIns="0" lIns="0" bIns="0" rIns="0">
              <a:spAutoFit/>
            </a:bodyPr>
            <a:lstStyle/>
            <a:p>
              <a:pPr algn="ctr">
                <a:lnSpc>
                  <a:spcPts val="2157"/>
                </a:lnSpc>
              </a:pPr>
              <a:r>
                <a:rPr lang="en-US" sz="1541">
                  <a:solidFill>
                    <a:srgbClr val="002F15"/>
                  </a:solidFill>
                  <a:latin typeface="Open Sans"/>
                  <a:ea typeface="Open Sans"/>
                  <a:cs typeface="Open Sans"/>
                  <a:sym typeface="Open Sans"/>
                </a:rPr>
                <a:t>Male</a:t>
              </a:r>
            </a:p>
          </p:txBody>
        </p:sp>
        <p:sp>
          <p:nvSpPr>
            <p:cNvPr name="TextBox 10" id="10"/>
            <p:cNvSpPr txBox="true"/>
            <p:nvPr/>
          </p:nvSpPr>
          <p:spPr>
            <a:xfrm rot="0">
              <a:off x="7090525" y="495215"/>
              <a:ext cx="1004087" cy="339099"/>
            </a:xfrm>
            <a:prstGeom prst="rect">
              <a:avLst/>
            </a:prstGeom>
          </p:spPr>
          <p:txBody>
            <a:bodyPr anchor="t" rtlCol="false" tIns="0" lIns="0" bIns="0" rIns="0">
              <a:spAutoFit/>
            </a:bodyPr>
            <a:lstStyle/>
            <a:p>
              <a:pPr algn="ctr">
                <a:lnSpc>
                  <a:spcPts val="2157"/>
                </a:lnSpc>
              </a:pPr>
              <a:r>
                <a:rPr lang="en-US" sz="1541">
                  <a:solidFill>
                    <a:srgbClr val="002F15"/>
                  </a:solidFill>
                  <a:latin typeface="Open Sans"/>
                  <a:ea typeface="Open Sans"/>
                  <a:cs typeface="Open Sans"/>
                  <a:sym typeface="Open Sans"/>
                </a:rPr>
                <a:t>Female</a:t>
              </a:r>
            </a:p>
          </p:txBody>
        </p:sp>
      </p:grpSp>
      <p:sp>
        <p:nvSpPr>
          <p:cNvPr name="TextBox 11" id="11"/>
          <p:cNvSpPr txBox="true"/>
          <p:nvPr/>
        </p:nvSpPr>
        <p:spPr>
          <a:xfrm rot="0">
            <a:off x="6634793" y="2976755"/>
            <a:ext cx="3124268" cy="6270787"/>
          </a:xfrm>
          <a:prstGeom prst="rect">
            <a:avLst/>
          </a:prstGeom>
        </p:spPr>
        <p:txBody>
          <a:bodyPr anchor="t" rtlCol="false" tIns="0" lIns="0" bIns="0" rIns="0">
            <a:spAutoFit/>
          </a:bodyPr>
          <a:lstStyle/>
          <a:p>
            <a:pPr algn="l">
              <a:lnSpc>
                <a:spcPts val="4541"/>
              </a:lnSpc>
            </a:pPr>
            <a:r>
              <a:rPr lang="en-US" sz="3243">
                <a:solidFill>
                  <a:srgbClr val="002F15"/>
                </a:solidFill>
                <a:latin typeface="Open Sans"/>
                <a:ea typeface="Open Sans"/>
                <a:cs typeface="Open Sans"/>
                <a:sym typeface="Open Sans"/>
              </a:rPr>
              <a:t>Age analysis shows a normal but very steep distribution, with the central age groups being the most represented. Dividing it by gender, the result is similar.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0D4"/>
        </a:solidFill>
      </p:bgPr>
    </p:bg>
    <p:spTree>
      <p:nvGrpSpPr>
        <p:cNvPr id="1" name=""/>
        <p:cNvGrpSpPr/>
        <p:nvPr/>
      </p:nvGrpSpPr>
      <p:grpSpPr>
        <a:xfrm>
          <a:off x="0" y="0"/>
          <a:ext cx="0" cy="0"/>
          <a:chOff x="0" y="0"/>
          <a:chExt cx="0" cy="0"/>
        </a:xfrm>
      </p:grpSpPr>
      <p:grpSp>
        <p:nvGrpSpPr>
          <p:cNvPr name="Group 2" id="2"/>
          <p:cNvGrpSpPr/>
          <p:nvPr/>
        </p:nvGrpSpPr>
        <p:grpSpPr>
          <a:xfrm rot="0">
            <a:off x="2450013" y="2712674"/>
            <a:ext cx="13387975" cy="5583926"/>
            <a:chOff x="0" y="0"/>
            <a:chExt cx="3122935" cy="1302530"/>
          </a:xfrm>
        </p:grpSpPr>
        <p:sp>
          <p:nvSpPr>
            <p:cNvPr name="Freeform 3" id="3">
              <a:extLst>
                <a:ext uri="{C183D7F6-B498-43B3-948B-1728B52AA6E4}">
                  <adec:decorative xmlns:adec="http://schemas.microsoft.com/office/drawing/2017/decorative" val="1"/>
                </a:ext>
              </a:extLst>
            </p:cNvPr>
            <p:cNvSpPr/>
            <p:nvPr/>
          </p:nvSpPr>
          <p:spPr>
            <a:xfrm flipH="false" flipV="false" rot="0">
              <a:off x="0" y="0"/>
              <a:ext cx="3122935" cy="1302530"/>
            </a:xfrm>
            <a:custGeom>
              <a:avLst/>
              <a:gdLst/>
              <a:ahLst/>
              <a:cxnLst/>
              <a:rect r="r" b="b" t="t" l="l"/>
              <a:pathLst>
                <a:path h="1302530" w="3122935">
                  <a:moveTo>
                    <a:pt x="2998475" y="1302530"/>
                  </a:moveTo>
                  <a:lnTo>
                    <a:pt x="124460" y="1302530"/>
                  </a:lnTo>
                  <a:cubicBezTo>
                    <a:pt x="55880" y="1302530"/>
                    <a:pt x="0" y="1246650"/>
                    <a:pt x="0" y="1178070"/>
                  </a:cubicBezTo>
                  <a:lnTo>
                    <a:pt x="0" y="124460"/>
                  </a:lnTo>
                  <a:cubicBezTo>
                    <a:pt x="0" y="55880"/>
                    <a:pt x="55880" y="0"/>
                    <a:pt x="124460" y="0"/>
                  </a:cubicBezTo>
                  <a:lnTo>
                    <a:pt x="2998475" y="0"/>
                  </a:lnTo>
                  <a:cubicBezTo>
                    <a:pt x="3067055" y="0"/>
                    <a:pt x="3122935" y="55880"/>
                    <a:pt x="3122935" y="124460"/>
                  </a:cubicBezTo>
                  <a:lnTo>
                    <a:pt x="3122935" y="1178070"/>
                  </a:lnTo>
                  <a:cubicBezTo>
                    <a:pt x="3122935" y="1246650"/>
                    <a:pt x="3067055" y="1302530"/>
                    <a:pt x="2998475" y="1302530"/>
                  </a:cubicBezTo>
                  <a:close/>
                </a:path>
              </a:pathLst>
            </a:custGeom>
            <a:solidFill>
              <a:srgbClr val="B6C471"/>
            </a:solidFill>
          </p:spPr>
        </p:sp>
      </p:grpSp>
      <p:grpSp>
        <p:nvGrpSpPr>
          <p:cNvPr name="Group 4" id="4"/>
          <p:cNvGrpSpPr/>
          <p:nvPr/>
        </p:nvGrpSpPr>
        <p:grpSpPr>
          <a:xfrm rot="0">
            <a:off x="14976744" y="-1523756"/>
            <a:ext cx="3913037" cy="5546938"/>
            <a:chOff x="0" y="0"/>
            <a:chExt cx="5217383" cy="7395918"/>
          </a:xfrm>
        </p:grpSpPr>
        <p:sp>
          <p:nvSpPr>
            <p:cNvPr name="Freeform 5" id="5"/>
            <p:cNvSpPr/>
            <p:nvPr/>
          </p:nvSpPr>
          <p:spPr>
            <a:xfrm flipH="false" flipV="false" rot="-2700000">
              <a:off x="1582619" y="57776"/>
              <a:ext cx="2210902" cy="4943074"/>
            </a:xfrm>
            <a:custGeom>
              <a:avLst/>
              <a:gdLst/>
              <a:ahLst/>
              <a:cxnLst/>
              <a:rect r="r" b="b" t="t" l="l"/>
              <a:pathLst>
                <a:path h="4943074" w="2210902">
                  <a:moveTo>
                    <a:pt x="0" y="0"/>
                  </a:moveTo>
                  <a:lnTo>
                    <a:pt x="2210903" y="0"/>
                  </a:lnTo>
                  <a:lnTo>
                    <a:pt x="2210903" y="4943074"/>
                  </a:lnTo>
                  <a:lnTo>
                    <a:pt x="0" y="49430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3847905"/>
              <a:ext cx="4169674" cy="3548013"/>
            </a:xfrm>
            <a:custGeom>
              <a:avLst/>
              <a:gdLst/>
              <a:ahLst/>
              <a:cxnLst/>
              <a:rect r="r" b="b" t="t" l="l"/>
              <a:pathLst>
                <a:path h="3548013" w="4169674">
                  <a:moveTo>
                    <a:pt x="0" y="0"/>
                  </a:moveTo>
                  <a:lnTo>
                    <a:pt x="4169674" y="0"/>
                  </a:lnTo>
                  <a:lnTo>
                    <a:pt x="4169674" y="3548013"/>
                  </a:lnTo>
                  <a:lnTo>
                    <a:pt x="0" y="35480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7" id="7"/>
          <p:cNvSpPr/>
          <p:nvPr/>
        </p:nvSpPr>
        <p:spPr>
          <a:xfrm flipH="false" flipV="false" rot="0">
            <a:off x="0" y="-374891"/>
            <a:ext cx="2133458" cy="2807182"/>
          </a:xfrm>
          <a:custGeom>
            <a:avLst/>
            <a:gdLst/>
            <a:ahLst/>
            <a:cxnLst/>
            <a:rect r="r" b="b" t="t" l="l"/>
            <a:pathLst>
              <a:path h="2807182" w="2133458">
                <a:moveTo>
                  <a:pt x="0" y="0"/>
                </a:moveTo>
                <a:lnTo>
                  <a:pt x="2133458" y="0"/>
                </a:lnTo>
                <a:lnTo>
                  <a:pt x="2133458" y="2807182"/>
                </a:lnTo>
                <a:lnTo>
                  <a:pt x="0" y="28071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095235" y="7604101"/>
            <a:ext cx="3088164" cy="3692370"/>
          </a:xfrm>
          <a:custGeom>
            <a:avLst/>
            <a:gdLst/>
            <a:ahLst/>
            <a:cxnLst/>
            <a:rect r="r" b="b" t="t" l="l"/>
            <a:pathLst>
              <a:path h="3692370" w="3088164">
                <a:moveTo>
                  <a:pt x="0" y="0"/>
                </a:moveTo>
                <a:lnTo>
                  <a:pt x="3088164" y="0"/>
                </a:lnTo>
                <a:lnTo>
                  <a:pt x="3088164" y="3692370"/>
                </a:lnTo>
                <a:lnTo>
                  <a:pt x="0" y="36923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483791" y="8296600"/>
            <a:ext cx="3281073" cy="2216470"/>
          </a:xfrm>
          <a:custGeom>
            <a:avLst/>
            <a:gdLst/>
            <a:ahLst/>
            <a:cxnLst/>
            <a:rect r="r" b="b" t="t" l="l"/>
            <a:pathLst>
              <a:path h="2216470" w="3281073">
                <a:moveTo>
                  <a:pt x="0" y="0"/>
                </a:moveTo>
                <a:lnTo>
                  <a:pt x="3281073" y="0"/>
                </a:lnTo>
                <a:lnTo>
                  <a:pt x="3281073" y="2216470"/>
                </a:lnTo>
                <a:lnTo>
                  <a:pt x="0" y="2216470"/>
                </a:lnTo>
                <a:lnTo>
                  <a:pt x="0" y="0"/>
                </a:lnTo>
                <a:close/>
              </a:path>
            </a:pathLst>
          </a:custGeom>
          <a:blipFill>
            <a:blip r:embed="rId10"/>
            <a:stretch>
              <a:fillRect l="0" t="0" r="0" b="0"/>
            </a:stretch>
          </a:blipFill>
        </p:spPr>
      </p:sp>
      <p:sp>
        <p:nvSpPr>
          <p:cNvPr name="Freeform 10" id="10"/>
          <p:cNvSpPr/>
          <p:nvPr/>
        </p:nvSpPr>
        <p:spPr>
          <a:xfrm flipH="false" flipV="false" rot="0">
            <a:off x="15346334" y="7847918"/>
            <a:ext cx="3173856" cy="2820764"/>
          </a:xfrm>
          <a:custGeom>
            <a:avLst/>
            <a:gdLst/>
            <a:ahLst/>
            <a:cxnLst/>
            <a:rect r="r" b="b" t="t" l="l"/>
            <a:pathLst>
              <a:path h="2820764" w="3173856">
                <a:moveTo>
                  <a:pt x="0" y="0"/>
                </a:moveTo>
                <a:lnTo>
                  <a:pt x="3173856" y="0"/>
                </a:lnTo>
                <a:lnTo>
                  <a:pt x="3173856" y="2820764"/>
                </a:lnTo>
                <a:lnTo>
                  <a:pt x="0" y="2820764"/>
                </a:lnTo>
                <a:lnTo>
                  <a:pt x="0" y="0"/>
                </a:lnTo>
                <a:close/>
              </a:path>
            </a:pathLst>
          </a:custGeom>
          <a:blipFill>
            <a:blip r:embed="rId11"/>
            <a:stretch>
              <a:fillRect l="0" t="0" r="0" b="0"/>
            </a:stretch>
          </a:blipFill>
        </p:spPr>
      </p:sp>
      <p:sp>
        <p:nvSpPr>
          <p:cNvPr name="TextBox 11" id="11"/>
          <p:cNvSpPr txBox="true"/>
          <p:nvPr/>
        </p:nvSpPr>
        <p:spPr>
          <a:xfrm rot="0">
            <a:off x="4713208" y="623887"/>
            <a:ext cx="8861584" cy="895350"/>
          </a:xfrm>
          <a:prstGeom prst="rect">
            <a:avLst/>
          </a:prstGeom>
        </p:spPr>
        <p:txBody>
          <a:bodyPr anchor="t" rtlCol="false" tIns="0" lIns="0" bIns="0" rIns="0">
            <a:spAutoFit/>
          </a:bodyPr>
          <a:lstStyle/>
          <a:p>
            <a:pPr algn="ctr">
              <a:lnSpc>
                <a:spcPts val="7799"/>
              </a:lnSpc>
            </a:pPr>
            <a:r>
              <a:rPr lang="en-US" sz="6499">
                <a:solidFill>
                  <a:srgbClr val="002F15"/>
                </a:solidFill>
                <a:latin typeface="Sergio Trendy"/>
                <a:ea typeface="Sergio Trendy"/>
                <a:cs typeface="Sergio Trendy"/>
                <a:sym typeface="Sergio Trendy"/>
              </a:rPr>
              <a:t>Mediterranean Diet</a:t>
            </a:r>
          </a:p>
        </p:txBody>
      </p:sp>
      <p:sp>
        <p:nvSpPr>
          <p:cNvPr name="TextBox 12" id="12"/>
          <p:cNvSpPr txBox="true"/>
          <p:nvPr/>
        </p:nvSpPr>
        <p:spPr>
          <a:xfrm rot="0">
            <a:off x="2636886" y="2857500"/>
            <a:ext cx="13014228" cy="4610100"/>
          </a:xfrm>
          <a:prstGeom prst="rect">
            <a:avLst/>
          </a:prstGeom>
        </p:spPr>
        <p:txBody>
          <a:bodyPr anchor="t" rtlCol="false" tIns="0" lIns="0" bIns="0" rIns="0">
            <a:spAutoFit/>
          </a:bodyPr>
          <a:lstStyle/>
          <a:p>
            <a:pPr algn="ctr">
              <a:lnSpc>
                <a:spcPts val="4599"/>
              </a:lnSpc>
              <a:spcBef>
                <a:spcPct val="0"/>
              </a:spcBef>
            </a:pPr>
          </a:p>
          <a:p>
            <a:pPr algn="l">
              <a:lnSpc>
                <a:spcPts val="4599"/>
              </a:lnSpc>
              <a:spcBef>
                <a:spcPct val="0"/>
              </a:spcBef>
            </a:pPr>
            <a:r>
              <a:rPr lang="en-US" sz="3833">
                <a:solidFill>
                  <a:srgbClr val="002F15"/>
                </a:solidFill>
                <a:latin typeface="Open Sans"/>
                <a:ea typeface="Open Sans"/>
                <a:cs typeface="Open Sans"/>
                <a:sym typeface="Open Sans"/>
              </a:rPr>
              <a:t>The Mediterranean Diet, rooted in the traditional eating habits of Mediterranean countries such as Greece and Italy, gained scientific recognition in the mid-20th century. The diet was extensively studied by Ancel Keys and later by Antonia Trichopoulou, whose scoring system evaluates adherence based on the consumption of key food groups and their health impacts.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0D4"/>
        </a:solidFill>
      </p:bgPr>
    </p:bg>
    <p:spTree>
      <p:nvGrpSpPr>
        <p:cNvPr id="1" name=""/>
        <p:cNvGrpSpPr/>
        <p:nvPr/>
      </p:nvGrpSpPr>
      <p:grpSpPr>
        <a:xfrm>
          <a:off x="0" y="0"/>
          <a:ext cx="0" cy="0"/>
          <a:chOff x="0" y="0"/>
          <a:chExt cx="0" cy="0"/>
        </a:xfrm>
      </p:grpSpPr>
      <p:grpSp>
        <p:nvGrpSpPr>
          <p:cNvPr name="Group 2" id="2"/>
          <p:cNvGrpSpPr/>
          <p:nvPr/>
        </p:nvGrpSpPr>
        <p:grpSpPr>
          <a:xfrm rot="0">
            <a:off x="15360441" y="-1067571"/>
            <a:ext cx="3370951" cy="4778503"/>
            <a:chOff x="0" y="0"/>
            <a:chExt cx="4494602" cy="6371337"/>
          </a:xfrm>
        </p:grpSpPr>
        <p:sp>
          <p:nvSpPr>
            <p:cNvPr name="Freeform 3" id="3"/>
            <p:cNvSpPr/>
            <p:nvPr/>
          </p:nvSpPr>
          <p:spPr>
            <a:xfrm flipH="false" flipV="false" rot="-2700000">
              <a:off x="1363374" y="49772"/>
              <a:ext cx="1904619" cy="4258294"/>
            </a:xfrm>
            <a:custGeom>
              <a:avLst/>
              <a:gdLst/>
              <a:ahLst/>
              <a:cxnLst/>
              <a:rect r="r" b="b" t="t" l="l"/>
              <a:pathLst>
                <a:path h="4258294" w="1904619">
                  <a:moveTo>
                    <a:pt x="0" y="0"/>
                  </a:moveTo>
                  <a:lnTo>
                    <a:pt x="1904618" y="0"/>
                  </a:lnTo>
                  <a:lnTo>
                    <a:pt x="1904618" y="4258294"/>
                  </a:lnTo>
                  <a:lnTo>
                    <a:pt x="0" y="42582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3314842"/>
              <a:ext cx="3592035" cy="3056495"/>
            </a:xfrm>
            <a:custGeom>
              <a:avLst/>
              <a:gdLst/>
              <a:ahLst/>
              <a:cxnLst/>
              <a:rect r="r" b="b" t="t" l="l"/>
              <a:pathLst>
                <a:path h="3056495" w="3592035">
                  <a:moveTo>
                    <a:pt x="0" y="0"/>
                  </a:moveTo>
                  <a:lnTo>
                    <a:pt x="3592035" y="0"/>
                  </a:lnTo>
                  <a:lnTo>
                    <a:pt x="3592035" y="3056495"/>
                  </a:lnTo>
                  <a:lnTo>
                    <a:pt x="0" y="30564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5" id="5"/>
          <p:cNvSpPr/>
          <p:nvPr/>
        </p:nvSpPr>
        <p:spPr>
          <a:xfrm flipH="false" flipV="false" rot="0">
            <a:off x="-840508" y="7643289"/>
            <a:ext cx="3088164" cy="3692370"/>
          </a:xfrm>
          <a:custGeom>
            <a:avLst/>
            <a:gdLst/>
            <a:ahLst/>
            <a:cxnLst/>
            <a:rect r="r" b="b" t="t" l="l"/>
            <a:pathLst>
              <a:path h="3692370" w="3088164">
                <a:moveTo>
                  <a:pt x="0" y="0"/>
                </a:moveTo>
                <a:lnTo>
                  <a:pt x="3088164" y="0"/>
                </a:lnTo>
                <a:lnTo>
                  <a:pt x="3088164" y="3692370"/>
                </a:lnTo>
                <a:lnTo>
                  <a:pt x="0" y="36923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715925" y="7847918"/>
            <a:ext cx="3173856" cy="2820764"/>
          </a:xfrm>
          <a:custGeom>
            <a:avLst/>
            <a:gdLst/>
            <a:ahLst/>
            <a:cxnLst/>
            <a:rect r="r" b="b" t="t" l="l"/>
            <a:pathLst>
              <a:path h="2820764" w="3173856">
                <a:moveTo>
                  <a:pt x="0" y="0"/>
                </a:moveTo>
                <a:lnTo>
                  <a:pt x="3173856" y="0"/>
                </a:lnTo>
                <a:lnTo>
                  <a:pt x="3173856" y="2820764"/>
                </a:lnTo>
                <a:lnTo>
                  <a:pt x="0" y="2820764"/>
                </a:lnTo>
                <a:lnTo>
                  <a:pt x="0" y="0"/>
                </a:lnTo>
                <a:close/>
              </a:path>
            </a:pathLst>
          </a:custGeom>
          <a:blipFill>
            <a:blip r:embed="rId8"/>
            <a:stretch>
              <a:fillRect l="0" t="0" r="0" b="0"/>
            </a:stretch>
          </a:blipFill>
        </p:spPr>
      </p:sp>
      <p:sp>
        <p:nvSpPr>
          <p:cNvPr name="TextBox 7" id="7"/>
          <p:cNvSpPr txBox="true"/>
          <p:nvPr/>
        </p:nvSpPr>
        <p:spPr>
          <a:xfrm rot="0">
            <a:off x="4713208" y="623887"/>
            <a:ext cx="8861584" cy="895350"/>
          </a:xfrm>
          <a:prstGeom prst="rect">
            <a:avLst/>
          </a:prstGeom>
        </p:spPr>
        <p:txBody>
          <a:bodyPr anchor="t" rtlCol="false" tIns="0" lIns="0" bIns="0" rIns="0">
            <a:spAutoFit/>
          </a:bodyPr>
          <a:lstStyle/>
          <a:p>
            <a:pPr algn="ctr">
              <a:lnSpc>
                <a:spcPts val="7799"/>
              </a:lnSpc>
            </a:pPr>
            <a:r>
              <a:rPr lang="en-US" sz="6499">
                <a:solidFill>
                  <a:srgbClr val="002F15"/>
                </a:solidFill>
                <a:latin typeface="Sergio Trendy"/>
                <a:ea typeface="Sergio Trendy"/>
                <a:cs typeface="Sergio Trendy"/>
                <a:sym typeface="Sergio Trendy"/>
              </a:rPr>
              <a:t>Mediterranean Diet</a:t>
            </a:r>
          </a:p>
        </p:txBody>
      </p:sp>
      <p:grpSp>
        <p:nvGrpSpPr>
          <p:cNvPr name="Group 8" id="8"/>
          <p:cNvGrpSpPr/>
          <p:nvPr/>
        </p:nvGrpSpPr>
        <p:grpSpPr>
          <a:xfrm rot="0">
            <a:off x="2450013" y="2712674"/>
            <a:ext cx="3837239" cy="6404666"/>
            <a:chOff x="0" y="0"/>
            <a:chExt cx="895090" cy="1493979"/>
          </a:xfrm>
        </p:grpSpPr>
        <p:sp>
          <p:nvSpPr>
            <p:cNvPr name="Freeform 9" id="9">
              <a:extLst>
                <a:ext uri="{C183D7F6-B498-43B3-948B-1728B52AA6E4}">
                  <adec:decorative xmlns:adec="http://schemas.microsoft.com/office/drawing/2017/decorative" val="1"/>
                </a:ext>
              </a:extLst>
            </p:cNvPr>
            <p:cNvSpPr/>
            <p:nvPr/>
          </p:nvSpPr>
          <p:spPr>
            <a:xfrm flipH="false" flipV="false" rot="0">
              <a:off x="0" y="0"/>
              <a:ext cx="895091" cy="1493979"/>
            </a:xfrm>
            <a:custGeom>
              <a:avLst/>
              <a:gdLst/>
              <a:ahLst/>
              <a:cxnLst/>
              <a:rect r="r" b="b" t="t" l="l"/>
              <a:pathLst>
                <a:path h="1493979" w="895091">
                  <a:moveTo>
                    <a:pt x="770630" y="1493979"/>
                  </a:moveTo>
                  <a:lnTo>
                    <a:pt x="124460" y="1493979"/>
                  </a:lnTo>
                  <a:cubicBezTo>
                    <a:pt x="55880" y="1493979"/>
                    <a:pt x="0" y="1438099"/>
                    <a:pt x="0" y="1369519"/>
                  </a:cubicBezTo>
                  <a:lnTo>
                    <a:pt x="0" y="124460"/>
                  </a:lnTo>
                  <a:cubicBezTo>
                    <a:pt x="0" y="55880"/>
                    <a:pt x="55880" y="0"/>
                    <a:pt x="124460" y="0"/>
                  </a:cubicBezTo>
                  <a:lnTo>
                    <a:pt x="770631" y="0"/>
                  </a:lnTo>
                  <a:cubicBezTo>
                    <a:pt x="839211" y="0"/>
                    <a:pt x="895091" y="55880"/>
                    <a:pt x="895091" y="124460"/>
                  </a:cubicBezTo>
                  <a:lnTo>
                    <a:pt x="895091" y="1369519"/>
                  </a:lnTo>
                  <a:cubicBezTo>
                    <a:pt x="895091" y="1438099"/>
                    <a:pt x="839211" y="1493979"/>
                    <a:pt x="770631" y="1493979"/>
                  </a:cubicBezTo>
                  <a:close/>
                </a:path>
              </a:pathLst>
            </a:custGeom>
            <a:solidFill>
              <a:srgbClr val="B6C471"/>
            </a:solidFill>
          </p:spPr>
        </p:sp>
      </p:grpSp>
      <p:sp>
        <p:nvSpPr>
          <p:cNvPr name="Freeform 10" id="10"/>
          <p:cNvSpPr/>
          <p:nvPr/>
        </p:nvSpPr>
        <p:spPr>
          <a:xfrm flipH="false" flipV="false" rot="0">
            <a:off x="0" y="376238"/>
            <a:ext cx="1737360" cy="2286000"/>
          </a:xfrm>
          <a:custGeom>
            <a:avLst/>
            <a:gdLst/>
            <a:ahLst/>
            <a:cxnLst/>
            <a:rect r="r" b="b" t="t" l="l"/>
            <a:pathLst>
              <a:path h="2286000" w="1737360">
                <a:moveTo>
                  <a:pt x="0" y="0"/>
                </a:moveTo>
                <a:lnTo>
                  <a:pt x="1737360" y="0"/>
                </a:lnTo>
                <a:lnTo>
                  <a:pt x="1737360" y="2285999"/>
                </a:lnTo>
                <a:lnTo>
                  <a:pt x="0" y="228599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298937" y="7149156"/>
            <a:ext cx="4306191" cy="2908969"/>
          </a:xfrm>
          <a:custGeom>
            <a:avLst/>
            <a:gdLst/>
            <a:ahLst/>
            <a:cxnLst/>
            <a:rect r="r" b="b" t="t" l="l"/>
            <a:pathLst>
              <a:path h="2908969" w="4306191">
                <a:moveTo>
                  <a:pt x="0" y="0"/>
                </a:moveTo>
                <a:lnTo>
                  <a:pt x="4306191" y="0"/>
                </a:lnTo>
                <a:lnTo>
                  <a:pt x="4306191" y="2908969"/>
                </a:lnTo>
                <a:lnTo>
                  <a:pt x="0" y="2908969"/>
                </a:lnTo>
                <a:lnTo>
                  <a:pt x="0" y="0"/>
                </a:lnTo>
                <a:close/>
              </a:path>
            </a:pathLst>
          </a:custGeom>
          <a:blipFill>
            <a:blip r:embed="rId11">
              <a:alphaModFix amt="79000"/>
            </a:blip>
            <a:stretch>
              <a:fillRect l="0" t="0" r="0" b="0"/>
            </a:stretch>
          </a:blipFill>
        </p:spPr>
      </p:sp>
      <p:grpSp>
        <p:nvGrpSpPr>
          <p:cNvPr name="Group 12" id="12"/>
          <p:cNvGrpSpPr/>
          <p:nvPr/>
        </p:nvGrpSpPr>
        <p:grpSpPr>
          <a:xfrm rot="0">
            <a:off x="6534170" y="2712674"/>
            <a:ext cx="3837239" cy="6404666"/>
            <a:chOff x="0" y="0"/>
            <a:chExt cx="895090" cy="1493979"/>
          </a:xfrm>
        </p:grpSpPr>
        <p:sp>
          <p:nvSpPr>
            <p:cNvPr name="Freeform 13" id="13">
              <a:extLst>
                <a:ext uri="{C183D7F6-B498-43B3-948B-1728B52AA6E4}">
                  <adec:decorative xmlns:adec="http://schemas.microsoft.com/office/drawing/2017/decorative" val="1"/>
                </a:ext>
              </a:extLst>
            </p:cNvPr>
            <p:cNvSpPr/>
            <p:nvPr/>
          </p:nvSpPr>
          <p:spPr>
            <a:xfrm flipH="false" flipV="false" rot="0">
              <a:off x="0" y="0"/>
              <a:ext cx="895091" cy="1493979"/>
            </a:xfrm>
            <a:custGeom>
              <a:avLst/>
              <a:gdLst/>
              <a:ahLst/>
              <a:cxnLst/>
              <a:rect r="r" b="b" t="t" l="l"/>
              <a:pathLst>
                <a:path h="1493979" w="895091">
                  <a:moveTo>
                    <a:pt x="770630" y="1493979"/>
                  </a:moveTo>
                  <a:lnTo>
                    <a:pt x="124460" y="1493979"/>
                  </a:lnTo>
                  <a:cubicBezTo>
                    <a:pt x="55880" y="1493979"/>
                    <a:pt x="0" y="1438099"/>
                    <a:pt x="0" y="1369519"/>
                  </a:cubicBezTo>
                  <a:lnTo>
                    <a:pt x="0" y="124460"/>
                  </a:lnTo>
                  <a:cubicBezTo>
                    <a:pt x="0" y="55880"/>
                    <a:pt x="55880" y="0"/>
                    <a:pt x="124460" y="0"/>
                  </a:cubicBezTo>
                  <a:lnTo>
                    <a:pt x="770631" y="0"/>
                  </a:lnTo>
                  <a:cubicBezTo>
                    <a:pt x="839211" y="0"/>
                    <a:pt x="895091" y="55880"/>
                    <a:pt x="895091" y="124460"/>
                  </a:cubicBezTo>
                  <a:lnTo>
                    <a:pt x="895091" y="1369519"/>
                  </a:lnTo>
                  <a:cubicBezTo>
                    <a:pt x="895091" y="1438099"/>
                    <a:pt x="839211" y="1493979"/>
                    <a:pt x="770631" y="1493979"/>
                  </a:cubicBezTo>
                  <a:close/>
                </a:path>
              </a:pathLst>
            </a:custGeom>
            <a:solidFill>
              <a:srgbClr val="B6C471"/>
            </a:solidFill>
          </p:spPr>
        </p:sp>
      </p:grpSp>
      <p:grpSp>
        <p:nvGrpSpPr>
          <p:cNvPr name="Group 14" id="14"/>
          <p:cNvGrpSpPr/>
          <p:nvPr/>
        </p:nvGrpSpPr>
        <p:grpSpPr>
          <a:xfrm rot="0">
            <a:off x="10618327" y="2712674"/>
            <a:ext cx="3837239" cy="6404666"/>
            <a:chOff x="0" y="0"/>
            <a:chExt cx="895090" cy="1493979"/>
          </a:xfrm>
        </p:grpSpPr>
        <p:sp>
          <p:nvSpPr>
            <p:cNvPr name="Freeform 15" id="15">
              <a:extLst>
                <a:ext uri="{C183D7F6-B498-43B3-948B-1728B52AA6E4}">
                  <adec:decorative xmlns:adec="http://schemas.microsoft.com/office/drawing/2017/decorative" val="1"/>
                </a:ext>
              </a:extLst>
            </p:cNvPr>
            <p:cNvSpPr/>
            <p:nvPr/>
          </p:nvSpPr>
          <p:spPr>
            <a:xfrm flipH="false" flipV="false" rot="0">
              <a:off x="0" y="0"/>
              <a:ext cx="895091" cy="1493979"/>
            </a:xfrm>
            <a:custGeom>
              <a:avLst/>
              <a:gdLst/>
              <a:ahLst/>
              <a:cxnLst/>
              <a:rect r="r" b="b" t="t" l="l"/>
              <a:pathLst>
                <a:path h="1493979" w="895091">
                  <a:moveTo>
                    <a:pt x="770630" y="1493979"/>
                  </a:moveTo>
                  <a:lnTo>
                    <a:pt x="124460" y="1493979"/>
                  </a:lnTo>
                  <a:cubicBezTo>
                    <a:pt x="55880" y="1493979"/>
                    <a:pt x="0" y="1438099"/>
                    <a:pt x="0" y="1369519"/>
                  </a:cubicBezTo>
                  <a:lnTo>
                    <a:pt x="0" y="124460"/>
                  </a:lnTo>
                  <a:cubicBezTo>
                    <a:pt x="0" y="55880"/>
                    <a:pt x="55880" y="0"/>
                    <a:pt x="124460" y="0"/>
                  </a:cubicBezTo>
                  <a:lnTo>
                    <a:pt x="770631" y="0"/>
                  </a:lnTo>
                  <a:cubicBezTo>
                    <a:pt x="839211" y="0"/>
                    <a:pt x="895091" y="55880"/>
                    <a:pt x="895091" y="124460"/>
                  </a:cubicBezTo>
                  <a:lnTo>
                    <a:pt x="895091" y="1369519"/>
                  </a:lnTo>
                  <a:cubicBezTo>
                    <a:pt x="895091" y="1438099"/>
                    <a:pt x="839211" y="1493979"/>
                    <a:pt x="770631" y="1493979"/>
                  </a:cubicBezTo>
                  <a:close/>
                </a:path>
              </a:pathLst>
            </a:custGeom>
            <a:solidFill>
              <a:srgbClr val="B6C471"/>
            </a:solidFill>
          </p:spPr>
        </p:sp>
      </p:grpSp>
      <p:sp>
        <p:nvSpPr>
          <p:cNvPr name="TextBox 16" id="16"/>
          <p:cNvSpPr txBox="true"/>
          <p:nvPr/>
        </p:nvSpPr>
        <p:spPr>
          <a:xfrm rot="0">
            <a:off x="6874071" y="2872431"/>
            <a:ext cx="3263109" cy="5905754"/>
          </a:xfrm>
          <a:prstGeom prst="rect">
            <a:avLst/>
          </a:prstGeom>
        </p:spPr>
        <p:txBody>
          <a:bodyPr anchor="t" rtlCol="false" tIns="0" lIns="0" bIns="0" rIns="0">
            <a:spAutoFit/>
          </a:bodyPr>
          <a:lstStyle/>
          <a:p>
            <a:pPr algn="ctr">
              <a:lnSpc>
                <a:spcPts val="2321"/>
              </a:lnSpc>
              <a:spcBef>
                <a:spcPct val="0"/>
              </a:spcBef>
            </a:pPr>
            <a:r>
              <a:rPr lang="en-US" b="true" sz="1934">
                <a:solidFill>
                  <a:srgbClr val="002F15"/>
                </a:solidFill>
                <a:latin typeface="Open Sans Bold"/>
                <a:ea typeface="Open Sans Bold"/>
                <a:cs typeface="Open Sans Bold"/>
                <a:sym typeface="Open Sans Bold"/>
              </a:rPr>
              <a:t>Key Features:</a:t>
            </a:r>
          </a:p>
          <a:p>
            <a:pPr algn="ctr">
              <a:lnSpc>
                <a:spcPts val="2321"/>
              </a:lnSpc>
              <a:spcBef>
                <a:spcPct val="0"/>
              </a:spcBef>
            </a:pPr>
          </a:p>
          <a:p>
            <a:pPr algn="l" marL="417650" indent="-208825" lvl="1">
              <a:lnSpc>
                <a:spcPts val="2321"/>
              </a:lnSpc>
              <a:buFont typeface="Arial"/>
              <a:buChar char="•"/>
            </a:pPr>
            <a:r>
              <a:rPr lang="en-US" sz="1934">
                <a:solidFill>
                  <a:srgbClr val="002F15"/>
                </a:solidFill>
                <a:latin typeface="Open Sans"/>
                <a:ea typeface="Open Sans"/>
                <a:cs typeface="Open Sans"/>
                <a:sym typeface="Open Sans"/>
              </a:rPr>
              <a:t>High consumption of fruits, vegetables, legumes, nuts, and whole grains.</a:t>
            </a:r>
          </a:p>
          <a:p>
            <a:pPr algn="l">
              <a:lnSpc>
                <a:spcPts val="2321"/>
              </a:lnSpc>
            </a:pPr>
          </a:p>
          <a:p>
            <a:pPr algn="l" marL="417650" indent="-208825" lvl="1">
              <a:lnSpc>
                <a:spcPts val="2321"/>
              </a:lnSpc>
              <a:spcBef>
                <a:spcPct val="0"/>
              </a:spcBef>
              <a:buFont typeface="Arial"/>
              <a:buChar char="•"/>
            </a:pPr>
            <a:r>
              <a:rPr lang="en-US" sz="1934">
                <a:solidFill>
                  <a:srgbClr val="002F15"/>
                </a:solidFill>
                <a:latin typeface="Open Sans"/>
                <a:ea typeface="Open Sans"/>
                <a:cs typeface="Open Sans"/>
                <a:sym typeface="Open Sans"/>
              </a:rPr>
              <a:t>Olive oil as the primary source of fat.</a:t>
            </a:r>
          </a:p>
          <a:p>
            <a:pPr algn="l">
              <a:lnSpc>
                <a:spcPts val="2321"/>
              </a:lnSpc>
              <a:spcBef>
                <a:spcPct val="0"/>
              </a:spcBef>
            </a:pPr>
          </a:p>
          <a:p>
            <a:pPr algn="l" marL="417650" indent="-208825" lvl="1">
              <a:lnSpc>
                <a:spcPts val="2321"/>
              </a:lnSpc>
              <a:spcBef>
                <a:spcPct val="0"/>
              </a:spcBef>
              <a:buFont typeface="Arial"/>
              <a:buChar char="•"/>
            </a:pPr>
            <a:r>
              <a:rPr lang="en-US" sz="1934">
                <a:solidFill>
                  <a:srgbClr val="002F15"/>
                </a:solidFill>
                <a:latin typeface="Open Sans"/>
                <a:ea typeface="Open Sans"/>
                <a:cs typeface="Open Sans"/>
                <a:sym typeface="Open Sans"/>
              </a:rPr>
              <a:t>Moderate intake of fish and poultry.</a:t>
            </a:r>
          </a:p>
          <a:p>
            <a:pPr algn="l">
              <a:lnSpc>
                <a:spcPts val="2321"/>
              </a:lnSpc>
              <a:spcBef>
                <a:spcPct val="0"/>
              </a:spcBef>
            </a:pPr>
          </a:p>
          <a:p>
            <a:pPr algn="l" marL="417650" indent="-208825" lvl="1">
              <a:lnSpc>
                <a:spcPts val="2321"/>
              </a:lnSpc>
              <a:spcBef>
                <a:spcPct val="0"/>
              </a:spcBef>
              <a:buFont typeface="Arial"/>
              <a:buChar char="•"/>
            </a:pPr>
            <a:r>
              <a:rPr lang="en-US" sz="1934">
                <a:solidFill>
                  <a:srgbClr val="002F15"/>
                </a:solidFill>
                <a:latin typeface="Open Sans"/>
                <a:ea typeface="Open Sans"/>
                <a:cs typeface="Open Sans"/>
                <a:sym typeface="Open Sans"/>
              </a:rPr>
              <a:t>Low consumption of red meat and dairy products.</a:t>
            </a:r>
          </a:p>
          <a:p>
            <a:pPr algn="l">
              <a:lnSpc>
                <a:spcPts val="2321"/>
              </a:lnSpc>
              <a:spcBef>
                <a:spcPct val="0"/>
              </a:spcBef>
            </a:pPr>
          </a:p>
          <a:p>
            <a:pPr algn="l" marL="417650" indent="-208825" lvl="1">
              <a:lnSpc>
                <a:spcPts val="2321"/>
              </a:lnSpc>
              <a:spcBef>
                <a:spcPct val="0"/>
              </a:spcBef>
              <a:buFont typeface="Arial"/>
              <a:buChar char="•"/>
            </a:pPr>
            <a:r>
              <a:rPr lang="en-US" sz="1934">
                <a:solidFill>
                  <a:srgbClr val="002F15"/>
                </a:solidFill>
                <a:latin typeface="Open Sans"/>
                <a:ea typeface="Open Sans"/>
                <a:cs typeface="Open Sans"/>
                <a:sym typeface="Open Sans"/>
              </a:rPr>
              <a:t>Regular, but moderate, consumption of wine, particularly red wine.</a:t>
            </a:r>
          </a:p>
        </p:txBody>
      </p:sp>
      <p:sp>
        <p:nvSpPr>
          <p:cNvPr name="TextBox 17" id="17"/>
          <p:cNvSpPr txBox="true"/>
          <p:nvPr/>
        </p:nvSpPr>
        <p:spPr>
          <a:xfrm rot="0">
            <a:off x="2646721" y="2872431"/>
            <a:ext cx="3443823" cy="3971925"/>
          </a:xfrm>
          <a:prstGeom prst="rect">
            <a:avLst/>
          </a:prstGeom>
        </p:spPr>
        <p:txBody>
          <a:bodyPr anchor="t" rtlCol="false" tIns="0" lIns="0" bIns="0" rIns="0">
            <a:spAutoFit/>
          </a:bodyPr>
          <a:lstStyle/>
          <a:p>
            <a:pPr algn="ctr">
              <a:lnSpc>
                <a:spcPts val="2400"/>
              </a:lnSpc>
              <a:spcBef>
                <a:spcPct val="0"/>
              </a:spcBef>
            </a:pPr>
            <a:r>
              <a:rPr lang="en-US" b="true" sz="2000">
                <a:solidFill>
                  <a:srgbClr val="002F15"/>
                </a:solidFill>
                <a:latin typeface="Open Sans Bold"/>
                <a:ea typeface="Open Sans Bold"/>
                <a:cs typeface="Open Sans Bold"/>
                <a:sym typeface="Open Sans Bold"/>
              </a:rPr>
              <a:t>Health Benefits:</a:t>
            </a:r>
          </a:p>
          <a:p>
            <a:pPr algn="l">
              <a:lnSpc>
                <a:spcPts val="2400"/>
              </a:lnSpc>
              <a:spcBef>
                <a:spcPct val="0"/>
              </a:spcBef>
            </a:pPr>
          </a:p>
          <a:p>
            <a:pPr algn="l" marL="431801" indent="-215900" lvl="1">
              <a:lnSpc>
                <a:spcPts val="2400"/>
              </a:lnSpc>
              <a:spcBef>
                <a:spcPct val="0"/>
              </a:spcBef>
              <a:buFont typeface="Arial"/>
              <a:buChar char="•"/>
            </a:pPr>
            <a:r>
              <a:rPr lang="en-US" sz="2000">
                <a:solidFill>
                  <a:srgbClr val="002F15"/>
                </a:solidFill>
                <a:latin typeface="Open Sans"/>
                <a:ea typeface="Open Sans"/>
                <a:cs typeface="Open Sans"/>
                <a:sym typeface="Open Sans"/>
              </a:rPr>
              <a:t>Linked to reduced risk of heart disease, stroke, type 2 diabetes, and certain cancers.</a:t>
            </a:r>
          </a:p>
          <a:p>
            <a:pPr algn="l">
              <a:lnSpc>
                <a:spcPts val="2400"/>
              </a:lnSpc>
              <a:spcBef>
                <a:spcPct val="0"/>
              </a:spcBef>
            </a:pPr>
          </a:p>
          <a:p>
            <a:pPr algn="l" marL="431801" indent="-215900" lvl="1">
              <a:lnSpc>
                <a:spcPts val="2400"/>
              </a:lnSpc>
              <a:spcBef>
                <a:spcPct val="0"/>
              </a:spcBef>
              <a:buFont typeface="Arial"/>
              <a:buChar char="•"/>
            </a:pPr>
            <a:r>
              <a:rPr lang="en-US" sz="2000">
                <a:solidFill>
                  <a:srgbClr val="002F15"/>
                </a:solidFill>
                <a:latin typeface="Open Sans"/>
                <a:ea typeface="Open Sans"/>
                <a:cs typeface="Open Sans"/>
                <a:sym typeface="Open Sans"/>
              </a:rPr>
              <a:t>Promotes longevity and healthy aging.</a:t>
            </a:r>
          </a:p>
          <a:p>
            <a:pPr algn="l">
              <a:lnSpc>
                <a:spcPts val="2400"/>
              </a:lnSpc>
              <a:spcBef>
                <a:spcPct val="0"/>
              </a:spcBef>
            </a:pPr>
          </a:p>
          <a:p>
            <a:pPr algn="l" marL="431801" indent="-215900" lvl="1">
              <a:lnSpc>
                <a:spcPts val="2400"/>
              </a:lnSpc>
              <a:spcBef>
                <a:spcPct val="0"/>
              </a:spcBef>
              <a:buFont typeface="Arial"/>
              <a:buChar char="•"/>
            </a:pPr>
            <a:r>
              <a:rPr lang="en-US" sz="2000">
                <a:solidFill>
                  <a:srgbClr val="002F15"/>
                </a:solidFill>
                <a:latin typeface="Open Sans"/>
                <a:ea typeface="Open Sans"/>
                <a:cs typeface="Open Sans"/>
                <a:sym typeface="Open Sans"/>
              </a:rPr>
              <a:t>Supports weight management and overall well-being.</a:t>
            </a:r>
          </a:p>
        </p:txBody>
      </p:sp>
      <p:sp>
        <p:nvSpPr>
          <p:cNvPr name="TextBox 18" id="18"/>
          <p:cNvSpPr txBox="true"/>
          <p:nvPr/>
        </p:nvSpPr>
        <p:spPr>
          <a:xfrm rot="0">
            <a:off x="10724000" y="2872431"/>
            <a:ext cx="3581331" cy="5800725"/>
          </a:xfrm>
          <a:prstGeom prst="rect">
            <a:avLst/>
          </a:prstGeom>
        </p:spPr>
        <p:txBody>
          <a:bodyPr anchor="t" rtlCol="false" tIns="0" lIns="0" bIns="0" rIns="0">
            <a:spAutoFit/>
          </a:bodyPr>
          <a:lstStyle/>
          <a:p>
            <a:pPr algn="ctr">
              <a:lnSpc>
                <a:spcPts val="2400"/>
              </a:lnSpc>
              <a:spcBef>
                <a:spcPct val="0"/>
              </a:spcBef>
            </a:pPr>
            <a:r>
              <a:rPr lang="en-US" b="true" sz="2000">
                <a:solidFill>
                  <a:srgbClr val="002F15"/>
                </a:solidFill>
                <a:latin typeface="Open Sans Bold"/>
                <a:ea typeface="Open Sans Bold"/>
                <a:cs typeface="Open Sans Bold"/>
                <a:sym typeface="Open Sans Bold"/>
              </a:rPr>
              <a:t>Core Principles:</a:t>
            </a:r>
          </a:p>
          <a:p>
            <a:pPr algn="l">
              <a:lnSpc>
                <a:spcPts val="2400"/>
              </a:lnSpc>
              <a:spcBef>
                <a:spcPct val="0"/>
              </a:spcBef>
            </a:pPr>
          </a:p>
          <a:p>
            <a:pPr algn="l" marL="431801" indent="-215900" lvl="1">
              <a:lnSpc>
                <a:spcPts val="2400"/>
              </a:lnSpc>
              <a:spcBef>
                <a:spcPct val="0"/>
              </a:spcBef>
              <a:buFont typeface="Arial"/>
              <a:buChar char="•"/>
            </a:pPr>
            <a:r>
              <a:rPr lang="en-US" b="true" sz="2000">
                <a:solidFill>
                  <a:srgbClr val="002F15"/>
                </a:solidFill>
                <a:latin typeface="Open Sans Bold"/>
                <a:ea typeface="Open Sans Bold"/>
                <a:cs typeface="Open Sans Bold"/>
                <a:sym typeface="Open Sans Bold"/>
              </a:rPr>
              <a:t>Plant-Based Foods</a:t>
            </a:r>
            <a:r>
              <a:rPr lang="en-US" sz="2000">
                <a:solidFill>
                  <a:srgbClr val="002F15"/>
                </a:solidFill>
                <a:latin typeface="Open Sans"/>
                <a:ea typeface="Open Sans"/>
                <a:cs typeface="Open Sans"/>
                <a:sym typeface="Open Sans"/>
              </a:rPr>
              <a:t>: Emphasizes the consumption of plant-based foods like fruits, vegetables, whole grains, and legumes.</a:t>
            </a:r>
          </a:p>
          <a:p>
            <a:pPr algn="l" marL="431801" indent="-215900" lvl="1">
              <a:lnSpc>
                <a:spcPts val="2400"/>
              </a:lnSpc>
              <a:spcBef>
                <a:spcPct val="0"/>
              </a:spcBef>
              <a:buFont typeface="Arial"/>
              <a:buChar char="•"/>
            </a:pPr>
            <a:r>
              <a:rPr lang="en-US" b="true" sz="2000">
                <a:solidFill>
                  <a:srgbClr val="002F15"/>
                </a:solidFill>
                <a:latin typeface="Open Sans Bold"/>
                <a:ea typeface="Open Sans Bold"/>
                <a:cs typeface="Open Sans Bold"/>
                <a:sym typeface="Open Sans Bold"/>
              </a:rPr>
              <a:t>Healthy Fats</a:t>
            </a:r>
            <a:r>
              <a:rPr lang="en-US" sz="2000">
                <a:solidFill>
                  <a:srgbClr val="002F15"/>
                </a:solidFill>
                <a:latin typeface="Open Sans"/>
                <a:ea typeface="Open Sans"/>
                <a:cs typeface="Open Sans"/>
                <a:sym typeface="Open Sans"/>
              </a:rPr>
              <a:t>: Encourages the use of olive oil and discourages saturated and trans fats.</a:t>
            </a:r>
          </a:p>
          <a:p>
            <a:pPr algn="l" marL="431801" indent="-215900" lvl="1">
              <a:lnSpc>
                <a:spcPts val="2400"/>
              </a:lnSpc>
              <a:spcBef>
                <a:spcPct val="0"/>
              </a:spcBef>
              <a:buFont typeface="Arial"/>
              <a:buChar char="•"/>
            </a:pPr>
            <a:r>
              <a:rPr lang="en-US" b="true" sz="2000">
                <a:solidFill>
                  <a:srgbClr val="002F15"/>
                </a:solidFill>
                <a:latin typeface="Open Sans Bold"/>
                <a:ea typeface="Open Sans Bold"/>
                <a:cs typeface="Open Sans Bold"/>
                <a:sym typeface="Open Sans Bold"/>
              </a:rPr>
              <a:t>Lean Proteins</a:t>
            </a:r>
            <a:r>
              <a:rPr lang="en-US" sz="2000">
                <a:solidFill>
                  <a:srgbClr val="002F15"/>
                </a:solidFill>
                <a:latin typeface="Open Sans"/>
                <a:ea typeface="Open Sans"/>
                <a:cs typeface="Open Sans"/>
                <a:sym typeface="Open Sans"/>
              </a:rPr>
              <a:t>: Favors fish and poultry over red meat.</a:t>
            </a:r>
          </a:p>
          <a:p>
            <a:pPr algn="l" marL="431801" indent="-215900" lvl="1">
              <a:lnSpc>
                <a:spcPts val="2400"/>
              </a:lnSpc>
              <a:spcBef>
                <a:spcPct val="0"/>
              </a:spcBef>
              <a:buFont typeface="Arial"/>
              <a:buChar char="•"/>
            </a:pPr>
            <a:r>
              <a:rPr lang="en-US" b="true" sz="2000">
                <a:solidFill>
                  <a:srgbClr val="002F15"/>
                </a:solidFill>
                <a:latin typeface="Open Sans Bold"/>
                <a:ea typeface="Open Sans Bold"/>
                <a:cs typeface="Open Sans Bold"/>
                <a:sym typeface="Open Sans Bold"/>
              </a:rPr>
              <a:t>Moderation: </a:t>
            </a:r>
            <a:r>
              <a:rPr lang="en-US" sz="2000">
                <a:solidFill>
                  <a:srgbClr val="002F15"/>
                </a:solidFill>
                <a:latin typeface="Open Sans"/>
                <a:ea typeface="Open Sans"/>
                <a:cs typeface="Open Sans"/>
                <a:sym typeface="Open Sans"/>
              </a:rPr>
              <a:t>Includes moderate consumption of dairy and alcohol (primarily wine).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DAGIGvVnAHg</dc:identifier>
  <dcterms:modified xsi:type="dcterms:W3CDTF">2011-08-01T06:04:30Z</dcterms:modified>
  <cp:revision>1</cp:revision>
  <dc:title>Presentazione NE</dc:title>
</cp:coreProperties>
</file>